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350" r:id="rId3"/>
    <p:sldId id="290" r:id="rId4"/>
    <p:sldId id="269" r:id="rId5"/>
    <p:sldId id="356" r:id="rId6"/>
    <p:sldId id="271" r:id="rId7"/>
    <p:sldId id="344" r:id="rId8"/>
    <p:sldId id="275" r:id="rId9"/>
    <p:sldId id="321" r:id="rId10"/>
    <p:sldId id="341" r:id="rId11"/>
    <p:sldId id="343" r:id="rId12"/>
    <p:sldId id="348" r:id="rId13"/>
    <p:sldId id="355" r:id="rId14"/>
    <p:sldId id="335" r:id="rId15"/>
    <p:sldId id="351" r:id="rId16"/>
    <p:sldId id="346" r:id="rId17"/>
    <p:sldId id="347" r:id="rId18"/>
  </p:sldIdLst>
  <p:sldSz cx="6858000" cy="9906000" type="A4"/>
  <p:notesSz cx="7104063" cy="10234613"/>
  <p:embeddedFontLst>
    <p:embeddedFont>
      <p:font typeface="HY강B" panose="02030600000101010101" pitchFamily="18" charset="-127"/>
      <p:regular r:id="rId21"/>
    </p:embeddedFont>
    <p:embeddedFont>
      <p:font typeface="나눔고딕" panose="020D0604000000000000" pitchFamily="50" charset="-127"/>
      <p:regular r:id="rId22"/>
      <p:bold r:id="rId23"/>
    </p:embeddedFont>
    <p:embeddedFont>
      <p:font typeface="맑은 고딕" panose="020B0503020000020004" pitchFamily="50" charset="-127"/>
      <p:regular r:id="rId24"/>
      <p:bold r:id="rId25"/>
    </p:embeddedFont>
    <p:embeddedFont>
      <p:font typeface="한컴 쿨재즈 B" panose="02020603020101020101" pitchFamily="18" charset="-127"/>
      <p:regular r:id="rId26"/>
    </p:embeddedFont>
  </p:embeddedFontLst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anose="020B0600000101010101" pitchFamily="50" charset="-127"/>
        <a:ea typeface="굴림" panose="020B0600000101010101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44">
          <p15:clr>
            <a:srgbClr val="A4A3A4"/>
          </p15:clr>
        </p15:guide>
        <p15:guide id="2" pos="210">
          <p15:clr>
            <a:srgbClr val="A4A3A4"/>
          </p15:clr>
        </p15:guide>
        <p15:guide id="3" pos="1570">
          <p15:clr>
            <a:srgbClr val="A4A3A4"/>
          </p15:clr>
        </p15:guide>
        <p15:guide id="4" pos="3521">
          <p15:clr>
            <a:srgbClr val="A4A3A4"/>
          </p15:clr>
        </p15:guide>
        <p15:guide id="5" pos="4110">
          <p15:clr>
            <a:srgbClr val="A4A3A4"/>
          </p15:clr>
        </p15:guide>
        <p15:guide id="6" pos="618">
          <p15:clr>
            <a:srgbClr val="A4A3A4"/>
          </p15:clr>
        </p15:guide>
        <p15:guide id="7" orient="horz" pos="3029" userDrawn="1">
          <p15:clr>
            <a:srgbClr val="A4A3A4"/>
          </p15:clr>
        </p15:guide>
        <p15:guide id="8" pos="30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FF"/>
    <a:srgbClr val="5391A2"/>
    <a:srgbClr val="00B0F0"/>
    <a:srgbClr val="7AC9FE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ABFCF23-3B69-468F-B69F-88F6DE6A72F2}" styleName="보통 스타일 1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DBED569-4797-4DF1-A0F4-6AAB3CD982D8}" styleName="밝은 스타일 3 - 강조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FD0F851-EC5A-4D38-B0AD-8093EC10F338}" styleName="밝은 스타일 1 - 강조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2838BEF-8BB2-4498-84A7-C5851F593DF1}" styleName="보통 스타일 4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904" autoAdjust="0"/>
    <p:restoredTop sz="94078" autoAdjust="0"/>
  </p:normalViewPr>
  <p:slideViewPr>
    <p:cSldViewPr showGuides="1">
      <p:cViewPr varScale="1">
        <p:scale>
          <a:sx n="55" d="100"/>
          <a:sy n="55" d="100"/>
        </p:scale>
        <p:origin x="1983" y="57"/>
      </p:cViewPr>
      <p:guideLst>
        <p:guide orient="horz" pos="444"/>
        <p:guide pos="210"/>
        <p:guide pos="1570"/>
        <p:guide pos="3521"/>
        <p:guide pos="4110"/>
        <p:guide pos="618"/>
        <p:guide orient="horz" pos="3029"/>
        <p:guide pos="3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-5004"/>
    </p:cViewPr>
  </p:sorterViewPr>
  <p:notesViewPr>
    <p:cSldViewPr showGuides="1">
      <p:cViewPr varScale="1">
        <p:scale>
          <a:sx n="79" d="100"/>
          <a:sy n="79" d="100"/>
        </p:scale>
        <p:origin x="395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202" cy="512304"/>
          </a:xfrm>
          <a:prstGeom prst="rect">
            <a:avLst/>
          </a:prstGeom>
        </p:spPr>
        <p:txBody>
          <a:bodyPr vert="horz" lIns="95574" tIns="47787" rIns="95574" bIns="47787" rtlCol="0"/>
          <a:lstStyle>
            <a:lvl1pPr algn="l" eaLnBrk="1" latinLnBrk="1" hangingPunct="1">
              <a:defRPr sz="13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4023203" y="0"/>
            <a:ext cx="3079202" cy="512304"/>
          </a:xfrm>
          <a:prstGeom prst="rect">
            <a:avLst/>
          </a:prstGeom>
        </p:spPr>
        <p:txBody>
          <a:bodyPr vert="horz" lIns="95574" tIns="47787" rIns="95574" bIns="47787" rtlCol="0"/>
          <a:lstStyle>
            <a:lvl1pPr algn="r" eaLnBrk="1" latinLnBrk="1" hangingPunct="1">
              <a:defRPr sz="13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fld id="{149ADF0C-DE4C-4A8C-9F35-5A140B5C4332}" type="datetimeFigureOut">
              <a:rPr lang="ko-KR" altLang="en-US"/>
              <a:pPr>
                <a:defRPr/>
              </a:pPr>
              <a:t>2025-11-11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720673"/>
            <a:ext cx="3079202" cy="512303"/>
          </a:xfrm>
          <a:prstGeom prst="rect">
            <a:avLst/>
          </a:prstGeom>
        </p:spPr>
        <p:txBody>
          <a:bodyPr vert="horz" lIns="95574" tIns="47787" rIns="95574" bIns="47787" rtlCol="0" anchor="b"/>
          <a:lstStyle>
            <a:lvl1pPr algn="l" eaLnBrk="1" latinLnBrk="1" hangingPunct="1">
              <a:defRPr sz="1300">
                <a:latin typeface="굴림" charset="-127"/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4023203" y="9720673"/>
            <a:ext cx="3079202" cy="512303"/>
          </a:xfrm>
          <a:prstGeom prst="rect">
            <a:avLst/>
          </a:prstGeom>
        </p:spPr>
        <p:txBody>
          <a:bodyPr vert="horz" wrap="square" lIns="95574" tIns="47787" rIns="95574" bIns="47787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300"/>
            </a:lvl1pPr>
          </a:lstStyle>
          <a:p>
            <a:pPr>
              <a:defRPr/>
            </a:pPr>
            <a:fld id="{E1C752F7-CA41-48BB-88A1-CBE9C9ACB0D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8378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202" cy="510667"/>
          </a:xfrm>
          <a:prstGeom prst="rect">
            <a:avLst/>
          </a:prstGeom>
        </p:spPr>
        <p:txBody>
          <a:bodyPr vert="horz" lIns="99039" tIns="49519" rIns="99039" bIns="49519" rtlCol="0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3203" y="0"/>
            <a:ext cx="3079202" cy="510667"/>
          </a:xfrm>
          <a:prstGeom prst="rect">
            <a:avLst/>
          </a:prstGeom>
        </p:spPr>
        <p:txBody>
          <a:bodyPr vert="horz" lIns="99039" tIns="49519" rIns="99039" bIns="49519" rtlCol="0"/>
          <a:lstStyle>
            <a:lvl1pPr algn="r" eaLnBrk="1" fontAlgn="auto" latinLnBrk="1" hangingPunct="1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fld id="{E9B40D8C-E557-4EC9-9DEB-CF60ECF86056}" type="datetimeFigureOut">
              <a:rPr lang="ko-KR" altLang="en-US"/>
              <a:pPr>
                <a:defRPr/>
              </a:pPr>
              <a:t>2025-11-11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24088" y="768350"/>
            <a:ext cx="2655887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39" tIns="49519" rIns="99039" bIns="49519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10075" y="4861155"/>
            <a:ext cx="5683914" cy="4605821"/>
          </a:xfrm>
          <a:prstGeom prst="rect">
            <a:avLst/>
          </a:prstGeom>
        </p:spPr>
        <p:txBody>
          <a:bodyPr vert="horz" lIns="99039" tIns="49519" rIns="99039" bIns="49519" rtlCol="0">
            <a:normAutofit/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2309"/>
            <a:ext cx="3079202" cy="510667"/>
          </a:xfrm>
          <a:prstGeom prst="rect">
            <a:avLst/>
          </a:prstGeom>
        </p:spPr>
        <p:txBody>
          <a:bodyPr vert="horz" lIns="99039" tIns="49519" rIns="99039" bIns="49519" rtlCol="0" anchor="b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3203" y="9722309"/>
            <a:ext cx="3079202" cy="510667"/>
          </a:xfrm>
          <a:prstGeom prst="rect">
            <a:avLst/>
          </a:prstGeom>
        </p:spPr>
        <p:txBody>
          <a:bodyPr vert="horz" wrap="square" lIns="99039" tIns="49519" rIns="99039" bIns="49519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0" sz="13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8156D819-B8BF-40FE-AF58-BA097057CDE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15792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o-KR" altLang="en-US" dirty="0"/>
          </a:p>
        </p:txBody>
      </p:sp>
      <p:sp>
        <p:nvSpPr>
          <p:cNvPr id="7172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15963" indent="-274638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01725" indent="-21907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543050" indent="-21907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1984375" indent="-21907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441575" indent="-2190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898775" indent="-2190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355975" indent="-2190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13175" indent="-2190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fld id="{E3DC1F90-838A-4AA1-A6AA-E899C869ED7F}" type="slidenum">
              <a:rPr kumimoji="0"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2</a:t>
            </a:fld>
            <a:endParaRPr kumimoji="0"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964507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922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239" indent="-284717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2158" indent="-22711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599680" indent="-22711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202" indent="-22711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31181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3005160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79139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953119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fld id="{A8A16BAD-7917-44CD-BA52-921A2BB97917}" type="slidenum">
              <a:rPr kumimoji="0"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3</a:t>
            </a:fld>
            <a:endParaRPr kumimoji="0"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014661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12292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239" indent="-284717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2158" indent="-22711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599680" indent="-22711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202" indent="-227115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31181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3005160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79139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953119" indent="-22711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fld id="{CBE47A97-C46D-405A-B9C3-22C9D19F0DAB}" type="slidenum">
              <a:rPr kumimoji="0" lang="ko-KR" altLang="en-US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pPr/>
              <a:t>6</a:t>
            </a:fld>
            <a:endParaRPr kumimoji="0" lang="ko-KR" altLang="en-US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15765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3077284"/>
            <a:ext cx="5829300" cy="212336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6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5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4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3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2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1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3005F4-5A08-4AA4-8CEB-E20E69B9F14A}" type="datetimeFigureOut">
              <a:rPr lang="ko-KR" altLang="en-US"/>
              <a:pPr>
                <a:defRPr/>
              </a:pPr>
              <a:t>2025-11-11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1AC4B-E4F8-442A-923A-1FCC0D184B6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7" name="TextBox 8"/>
          <p:cNvSpPr txBox="1">
            <a:spLocks noChangeArrowheads="1"/>
          </p:cNvSpPr>
          <p:nvPr userDrawn="1"/>
        </p:nvSpPr>
        <p:spPr bwMode="auto">
          <a:xfrm>
            <a:off x="5076743" y="9705975"/>
            <a:ext cx="178125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latinLnBrk="1" hangingPunct="1"/>
            <a:r>
              <a:rPr kumimoji="0" lang="en-US" altLang="ko-KR" sz="600" dirty="0">
                <a:solidFill>
                  <a:srgbClr val="A6A6A6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Copyright @ 2025 ERETEC All Right Reserved</a:t>
            </a:r>
            <a:endParaRPr kumimoji="0" lang="ko-KR" altLang="en-US" sz="600" dirty="0">
              <a:solidFill>
                <a:srgbClr val="A6A6A6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860939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20" userDrawn="1">
          <p15:clr>
            <a:srgbClr val="FBAE40"/>
          </p15:clr>
        </p15:guide>
        <p15:guide id="2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21C47-C63B-4F5E-A846-FCAFE981A117}" type="datetimeFigureOut">
              <a:rPr lang="ko-KR" altLang="en-US"/>
              <a:pPr>
                <a:defRPr/>
              </a:pPr>
              <a:t>2025-11-11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58D54-D84B-4126-A17A-514F1474DFC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820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E5182-B2D5-4930-9E2A-6148DB55E28D}" type="datetimeFigureOut">
              <a:rPr lang="ko-KR" altLang="en-US"/>
              <a:pPr>
                <a:defRPr/>
              </a:pPr>
              <a:t>2025-11-11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54791-E971-4311-B584-EC48FE3FF39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7559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한쪽 모서리가 둥근 사각형 2"/>
          <p:cNvSpPr/>
          <p:nvPr userDrawn="1"/>
        </p:nvSpPr>
        <p:spPr>
          <a:xfrm flipV="1">
            <a:off x="0" y="0"/>
            <a:ext cx="6858000" cy="482600"/>
          </a:xfrm>
          <a:prstGeom prst="round1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/>
          </a:p>
        </p:txBody>
      </p:sp>
      <p:sp>
        <p:nvSpPr>
          <p:cNvPr id="5" name="TextBox 8"/>
          <p:cNvSpPr txBox="1">
            <a:spLocks noChangeArrowheads="1"/>
          </p:cNvSpPr>
          <p:nvPr userDrawn="1"/>
        </p:nvSpPr>
        <p:spPr bwMode="auto">
          <a:xfrm>
            <a:off x="5076743" y="9705975"/>
            <a:ext cx="178125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latinLnBrk="1" hangingPunct="1"/>
            <a:r>
              <a:rPr kumimoji="0" lang="en-US" altLang="ko-KR" sz="600" dirty="0">
                <a:solidFill>
                  <a:srgbClr val="A6A6A6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Copyright @ 2025 ERETEC All Right Reserved</a:t>
            </a:r>
            <a:endParaRPr kumimoji="0" lang="ko-KR" altLang="en-US" sz="600" dirty="0">
              <a:solidFill>
                <a:srgbClr val="A6A6A6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17150" y="57150"/>
            <a:ext cx="6172200" cy="425618"/>
          </a:xfrm>
        </p:spPr>
        <p:txBody>
          <a:bodyPr/>
          <a:lstStyle>
            <a:lvl1pPr algn="l">
              <a:defRPr sz="2000">
                <a:solidFill>
                  <a:srgbClr val="FFFFFF"/>
                </a:solidFill>
                <a:latin typeface="HY강B" panose="02030600000101010101" pitchFamily="18" charset="-127"/>
                <a:ea typeface="HY강B" panose="02030600000101010101" pitchFamily="18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pic>
        <p:nvPicPr>
          <p:cNvPr id="6" name="내용 개체 틀 16">
            <a:extLst>
              <a:ext uri="{FF2B5EF4-FFF2-40B4-BE49-F238E27FC236}">
                <a16:creationId xmlns:a16="http://schemas.microsoft.com/office/drawing/2014/main" id="{6F5ADEA5-B03A-41E7-8E0B-61F308F3EF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61248" y="141613"/>
            <a:ext cx="1096326" cy="34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71574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20" userDrawn="1">
          <p15:clr>
            <a:srgbClr val="FBAE40"/>
          </p15:clr>
        </p15:guide>
        <p15:guide id="2" pos="216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4198588"/>
            <a:ext cx="5829300" cy="2166936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898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79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694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592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49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388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28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185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0FC9A2-C25E-4FE1-AE03-367934F60829}" type="datetimeFigureOut">
              <a:rPr lang="ko-KR" altLang="en-US"/>
              <a:pPr>
                <a:defRPr/>
              </a:pPr>
              <a:t>2025-11-11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5718C-4CF6-4FF3-A5E1-FAE1B1E5B62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799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42900" y="2311403"/>
            <a:ext cx="3028950" cy="653750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86150" y="2311403"/>
            <a:ext cx="3028950" cy="653750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18440-A307-4B35-95D5-2B2E252A702E}" type="datetimeFigureOut">
              <a:rPr lang="ko-KR" altLang="en-US"/>
              <a:pPr>
                <a:defRPr/>
              </a:pPr>
              <a:t>2025-11-11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9F961-BC91-4474-827F-BC559D9B1FB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8597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217386"/>
            <a:ext cx="3030141" cy="92410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8" indent="0">
              <a:buNone/>
              <a:defRPr sz="1500" b="1"/>
            </a:lvl2pPr>
            <a:lvl3pPr marL="685796" indent="0">
              <a:buNone/>
              <a:defRPr sz="1350" b="1"/>
            </a:lvl3pPr>
            <a:lvl4pPr marL="1028694" indent="0">
              <a:buNone/>
              <a:defRPr sz="1200" b="1"/>
            </a:lvl4pPr>
            <a:lvl5pPr marL="1371592" indent="0">
              <a:buNone/>
              <a:defRPr sz="1200" b="1"/>
            </a:lvl5pPr>
            <a:lvl6pPr marL="1714490" indent="0">
              <a:buNone/>
              <a:defRPr sz="1200" b="1"/>
            </a:lvl6pPr>
            <a:lvl7pPr marL="2057388" indent="0">
              <a:buNone/>
              <a:defRPr sz="1200" b="1"/>
            </a:lvl7pPr>
            <a:lvl8pPr marL="2400286" indent="0">
              <a:buNone/>
              <a:defRPr sz="1200" b="1"/>
            </a:lvl8pPr>
            <a:lvl9pPr marL="2743185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72" y="2217386"/>
            <a:ext cx="3031331" cy="92410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8" indent="0">
              <a:buNone/>
              <a:defRPr sz="1500" b="1"/>
            </a:lvl2pPr>
            <a:lvl3pPr marL="685796" indent="0">
              <a:buNone/>
              <a:defRPr sz="1350" b="1"/>
            </a:lvl3pPr>
            <a:lvl4pPr marL="1028694" indent="0">
              <a:buNone/>
              <a:defRPr sz="1200" b="1"/>
            </a:lvl4pPr>
            <a:lvl5pPr marL="1371592" indent="0">
              <a:buNone/>
              <a:defRPr sz="1200" b="1"/>
            </a:lvl5pPr>
            <a:lvl6pPr marL="1714490" indent="0">
              <a:buNone/>
              <a:defRPr sz="1200" b="1"/>
            </a:lvl6pPr>
            <a:lvl7pPr marL="2057388" indent="0">
              <a:buNone/>
              <a:defRPr sz="1200" b="1"/>
            </a:lvl7pPr>
            <a:lvl8pPr marL="2400286" indent="0">
              <a:buNone/>
              <a:defRPr sz="1200" b="1"/>
            </a:lvl8pPr>
            <a:lvl9pPr marL="2743185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72" y="3141486"/>
            <a:ext cx="3031331" cy="570741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28409-7DE6-45D2-A4FD-CB0808B94705}" type="datetimeFigureOut">
              <a:rPr lang="ko-KR" altLang="en-US"/>
              <a:pPr>
                <a:defRPr/>
              </a:pPr>
              <a:t>2025-11-11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54F67-AA54-4283-8053-80737BF84EF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5805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D8335-295D-40DE-B98D-DBD6C34CAE2B}" type="datetimeFigureOut">
              <a:rPr lang="ko-KR" altLang="en-US"/>
              <a:pPr>
                <a:defRPr/>
              </a:pPr>
              <a:t>2025-11-11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C00A8-DEFC-4393-B285-0D90E138B5A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0511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BE691-DE46-4029-9CF8-E6B341C69EE9}" type="datetimeFigureOut">
              <a:rPr lang="ko-KR" altLang="en-US"/>
              <a:pPr>
                <a:defRPr/>
              </a:pPr>
              <a:t>2025-11-11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B6B65-47FF-4FA7-B2DE-6E699966D68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0179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3" y="394407"/>
            <a:ext cx="2256235" cy="167851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90" y="394408"/>
            <a:ext cx="3833813" cy="845449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3" y="2072923"/>
            <a:ext cx="2256235" cy="6775980"/>
          </a:xfrm>
        </p:spPr>
        <p:txBody>
          <a:bodyPr/>
          <a:lstStyle>
            <a:lvl1pPr marL="0" indent="0">
              <a:buNone/>
              <a:defRPr sz="1050"/>
            </a:lvl1pPr>
            <a:lvl2pPr marL="342898" indent="0">
              <a:buNone/>
              <a:defRPr sz="900"/>
            </a:lvl2pPr>
            <a:lvl3pPr marL="685796" indent="0">
              <a:buNone/>
              <a:defRPr sz="750"/>
            </a:lvl3pPr>
            <a:lvl4pPr marL="1028694" indent="0">
              <a:buNone/>
              <a:defRPr sz="675"/>
            </a:lvl4pPr>
            <a:lvl5pPr marL="1371592" indent="0">
              <a:buNone/>
              <a:defRPr sz="675"/>
            </a:lvl5pPr>
            <a:lvl6pPr marL="1714490" indent="0">
              <a:buNone/>
              <a:defRPr sz="675"/>
            </a:lvl6pPr>
            <a:lvl7pPr marL="2057388" indent="0">
              <a:buNone/>
              <a:defRPr sz="675"/>
            </a:lvl7pPr>
            <a:lvl8pPr marL="2400286" indent="0">
              <a:buNone/>
              <a:defRPr sz="675"/>
            </a:lvl8pPr>
            <a:lvl9pPr marL="2743185" indent="0">
              <a:buNone/>
              <a:defRPr sz="675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1DFA9F-CE2D-409D-92BE-66EBAE665EB9}" type="datetimeFigureOut">
              <a:rPr lang="ko-KR" altLang="en-US"/>
              <a:pPr>
                <a:defRPr/>
              </a:pPr>
              <a:t>2025-11-11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90A96-D46F-4308-A226-8D923DA95DA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7432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934202"/>
            <a:ext cx="4114800" cy="818622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898" indent="0">
              <a:buNone/>
              <a:defRPr sz="2100"/>
            </a:lvl2pPr>
            <a:lvl3pPr marL="685796" indent="0">
              <a:buNone/>
              <a:defRPr sz="1800"/>
            </a:lvl3pPr>
            <a:lvl4pPr marL="1028694" indent="0">
              <a:buNone/>
              <a:defRPr sz="1500"/>
            </a:lvl4pPr>
            <a:lvl5pPr marL="1371592" indent="0">
              <a:buNone/>
              <a:defRPr sz="1500"/>
            </a:lvl5pPr>
            <a:lvl6pPr marL="1714490" indent="0">
              <a:buNone/>
              <a:defRPr sz="1500"/>
            </a:lvl6pPr>
            <a:lvl7pPr marL="2057388" indent="0">
              <a:buNone/>
              <a:defRPr sz="1500"/>
            </a:lvl7pPr>
            <a:lvl8pPr marL="2400286" indent="0">
              <a:buNone/>
              <a:defRPr sz="1500"/>
            </a:lvl8pPr>
            <a:lvl9pPr marL="2743185" indent="0">
              <a:buNone/>
              <a:defRPr sz="15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752824"/>
            <a:ext cx="4114800" cy="1162578"/>
          </a:xfrm>
        </p:spPr>
        <p:txBody>
          <a:bodyPr/>
          <a:lstStyle>
            <a:lvl1pPr marL="0" indent="0">
              <a:buNone/>
              <a:defRPr sz="1050"/>
            </a:lvl1pPr>
            <a:lvl2pPr marL="342898" indent="0">
              <a:buNone/>
              <a:defRPr sz="900"/>
            </a:lvl2pPr>
            <a:lvl3pPr marL="685796" indent="0">
              <a:buNone/>
              <a:defRPr sz="750"/>
            </a:lvl3pPr>
            <a:lvl4pPr marL="1028694" indent="0">
              <a:buNone/>
              <a:defRPr sz="675"/>
            </a:lvl4pPr>
            <a:lvl5pPr marL="1371592" indent="0">
              <a:buNone/>
              <a:defRPr sz="675"/>
            </a:lvl5pPr>
            <a:lvl6pPr marL="1714490" indent="0">
              <a:buNone/>
              <a:defRPr sz="675"/>
            </a:lvl6pPr>
            <a:lvl7pPr marL="2057388" indent="0">
              <a:buNone/>
              <a:defRPr sz="675"/>
            </a:lvl7pPr>
            <a:lvl8pPr marL="2400286" indent="0">
              <a:buNone/>
              <a:defRPr sz="675"/>
            </a:lvl8pPr>
            <a:lvl9pPr marL="2743185" indent="0">
              <a:buNone/>
              <a:defRPr sz="675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54ABA-1B7D-4A6C-A881-532654AB773E}" type="datetimeFigureOut">
              <a:rPr lang="ko-KR" altLang="en-US"/>
              <a:pPr>
                <a:defRPr/>
              </a:pPr>
              <a:t>2025-11-11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8C36E-3485-48C3-AB06-8150194B79D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4304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9182100"/>
            <a:ext cx="16002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latinLnBrk="1" hangingPunct="1">
              <a:spcBef>
                <a:spcPts val="0"/>
              </a:spcBef>
              <a:spcAft>
                <a:spcPts val="0"/>
              </a:spcAft>
              <a:defRPr kumimoji="0"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052EC0D-89FC-441D-B568-7F8A4B884E02}" type="datetimeFigureOut">
              <a:rPr lang="ko-KR" altLang="en-US"/>
              <a:pPr>
                <a:defRPr/>
              </a:pPr>
              <a:t>2025-11-11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9182100"/>
            <a:ext cx="21717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latinLnBrk="1" hangingPunct="1">
              <a:spcBef>
                <a:spcPts val="0"/>
              </a:spcBef>
              <a:spcAft>
                <a:spcPts val="0"/>
              </a:spcAft>
              <a:defRPr kumimoji="0"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9182100"/>
            <a:ext cx="1600200" cy="527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latinLnBrk="1" hangingPunct="1">
              <a:defRPr kumimoji="0" sz="900">
                <a:solidFill>
                  <a:srgbClr val="898989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9D4C5C51-707A-4092-83DB-4DBC23600AA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pic>
        <p:nvPicPr>
          <p:cNvPr id="8" name="그림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2" y="9688033"/>
            <a:ext cx="1008112" cy="20209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1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342898" algn="ctr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685796" algn="ctr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028694" algn="ctr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371592" algn="ctr" rtl="0" fontAlgn="base" latinLnBrk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255588" indent="-255588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5625" indent="-212725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5663" indent="-169863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98563" indent="-169863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1463" indent="-169863" algn="l" rtl="0" eaLnBrk="0" fontAlgn="base" latinLnBrk="1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39" indent="-171449" algn="l" defTabSz="685796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37" indent="-171449" algn="l" defTabSz="685796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35" indent="-171449" algn="l" defTabSz="685796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33" indent="-171449" algn="l" defTabSz="685796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8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96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94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92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90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88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86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85" algn="l" defTabSz="685796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initab@minitab.co.kr" TargetMode="External"/><Relationship Id="rId2" Type="http://schemas.openxmlformats.org/officeDocument/2006/relationships/hyperlink" Target="http://www.datalabs.co.kr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3"/>
          <p:cNvSpPr txBox="1">
            <a:spLocks noChangeArrowheads="1"/>
          </p:cNvSpPr>
          <p:nvPr/>
        </p:nvSpPr>
        <p:spPr bwMode="auto">
          <a:xfrm>
            <a:off x="745349" y="1352600"/>
            <a:ext cx="57785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latinLnBrk="1" hangingPunct="1"/>
            <a:r>
              <a:rPr kumimoji="0" lang="ko-KR" altLang="en-US" sz="2800" dirty="0">
                <a:latin typeface="한컴 쿨재즈 B" panose="02020603020101020101" pitchFamily="18" charset="-127"/>
                <a:ea typeface="한컴 쿨재즈 B" panose="02020603020101020101" pitchFamily="18" charset="-127"/>
              </a:rPr>
              <a:t>기업의 미래 가치 창출을 위한 전문인력개발</a:t>
            </a:r>
            <a:endParaRPr kumimoji="0" lang="en-US" altLang="ko-KR" sz="2800" dirty="0">
              <a:latin typeface="한컴 쿨재즈 B" panose="02020603020101020101" pitchFamily="18" charset="-127"/>
              <a:ea typeface="한컴 쿨재즈 B" panose="02020603020101020101" pitchFamily="18" charset="-127"/>
            </a:endParaRPr>
          </a:p>
          <a:p>
            <a:pPr algn="r" eaLnBrk="1" latinLnBrk="1" hangingPunct="1"/>
            <a:r>
              <a:rPr kumimoji="0" lang="ko-KR" altLang="en-US" sz="3600" dirty="0" err="1">
                <a:latin typeface="한컴 쿨재즈 B" panose="02020603020101020101" pitchFamily="18" charset="-127"/>
                <a:ea typeface="한컴 쿨재즈 B" panose="02020603020101020101" pitchFamily="18" charset="-127"/>
              </a:rPr>
              <a:t>이레테크</a:t>
            </a:r>
            <a:r>
              <a:rPr kumimoji="0" lang="ko-KR" altLang="en-US" sz="3600" dirty="0">
                <a:latin typeface="한컴 쿨재즈 B" panose="02020603020101020101" pitchFamily="18" charset="-127"/>
                <a:ea typeface="한컴 쿨재즈 B" panose="02020603020101020101" pitchFamily="18" charset="-127"/>
              </a:rPr>
              <a:t> </a:t>
            </a:r>
            <a:r>
              <a:rPr kumimoji="0" lang="ko-KR" altLang="en-US" sz="3600" dirty="0" err="1">
                <a:latin typeface="한컴 쿨재즈 B" panose="02020603020101020101" pitchFamily="18" charset="-127"/>
                <a:ea typeface="한컴 쿨재즈 B" panose="02020603020101020101" pitchFamily="18" charset="-127"/>
              </a:rPr>
              <a:t>데이터랩스</a:t>
            </a:r>
            <a:endParaRPr kumimoji="0" lang="ko-KR" altLang="en-US" sz="3600" dirty="0">
              <a:latin typeface="한컴 쿨재즈 B" panose="02020603020101020101" pitchFamily="18" charset="-127"/>
              <a:ea typeface="한컴 쿨재즈 B" panose="02020603020101020101" pitchFamily="18" charset="-127"/>
            </a:endParaRPr>
          </a:p>
        </p:txBody>
      </p:sp>
      <p:sp>
        <p:nvSpPr>
          <p:cNvPr id="5123" name="제목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ko-KR" altLang="ko-KR" b="1" dirty="0"/>
              <a:t>20</a:t>
            </a:r>
            <a:r>
              <a:rPr lang="en-US" altLang="ko-KR" b="1" dirty="0"/>
              <a:t>26</a:t>
            </a:r>
            <a:r>
              <a:rPr lang="ko-KR" altLang="en-US" b="1" dirty="0"/>
              <a:t>년 교육과정안내</a:t>
            </a:r>
          </a:p>
        </p:txBody>
      </p:sp>
      <p:sp>
        <p:nvSpPr>
          <p:cNvPr id="4" name="부제목 3"/>
          <p:cNvSpPr>
            <a:spLocks noGrp="1"/>
          </p:cNvSpPr>
          <p:nvPr>
            <p:ph type="subTitle" idx="1"/>
          </p:nvPr>
        </p:nvSpPr>
        <p:spPr>
          <a:xfrm>
            <a:off x="0" y="9105353"/>
            <a:ext cx="6858000" cy="528167"/>
          </a:xfrm>
        </p:spPr>
        <p:txBody>
          <a:bodyPr/>
          <a:lstStyle/>
          <a:p>
            <a:pPr>
              <a:defRPr/>
            </a:pPr>
            <a:r>
              <a:rPr lang="ko-KR" altLang="en-US" sz="1100" b="1" dirty="0" err="1">
                <a:solidFill>
                  <a:schemeClr val="tx1"/>
                </a:solidFill>
                <a:latin typeface="+mj-ea"/>
                <a:ea typeface="+mj-ea"/>
              </a:rPr>
              <a:t>이레테크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: </a:t>
            </a:r>
            <a:r>
              <a:rPr lang="ko-KR" altLang="en-US" sz="1100" b="1">
                <a:solidFill>
                  <a:schemeClr val="tx1"/>
                </a:solidFill>
                <a:latin typeface="+mj-ea"/>
                <a:ea typeface="+mj-ea"/>
              </a:rPr>
              <a:t>경기도 안양시 동안구 시민대로 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401(</a:t>
            </a:r>
            <a:r>
              <a:rPr lang="ko-KR" altLang="en-US" sz="1100" b="1">
                <a:solidFill>
                  <a:schemeClr val="tx1"/>
                </a:solidFill>
                <a:latin typeface="+mj-ea"/>
                <a:ea typeface="+mj-ea"/>
              </a:rPr>
              <a:t>관양동 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224-5) </a:t>
            </a:r>
            <a:r>
              <a:rPr lang="ko-KR" altLang="en-US" sz="1100" b="1">
                <a:solidFill>
                  <a:schemeClr val="tx1"/>
                </a:solidFill>
                <a:latin typeface="+mj-ea"/>
                <a:ea typeface="+mj-ea"/>
              </a:rPr>
              <a:t>대륭테크노타운 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15</a:t>
            </a:r>
            <a:r>
              <a:rPr lang="ko-KR" altLang="en-US" sz="1100" b="1">
                <a:solidFill>
                  <a:schemeClr val="tx1"/>
                </a:solidFill>
                <a:latin typeface="+mj-ea"/>
                <a:ea typeface="+mj-ea"/>
              </a:rPr>
              <a:t>차 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901</a:t>
            </a:r>
            <a:r>
              <a:rPr lang="ko-KR" altLang="en-US" sz="1100" b="1">
                <a:solidFill>
                  <a:schemeClr val="tx1"/>
                </a:solidFill>
                <a:latin typeface="+mj-ea"/>
                <a:ea typeface="+mj-ea"/>
              </a:rPr>
              <a:t>호</a:t>
            </a:r>
            <a:endParaRPr lang="en-US" altLang="ko-KR" sz="1100" b="1" dirty="0">
              <a:solidFill>
                <a:schemeClr val="tx1"/>
              </a:solidFill>
              <a:latin typeface="+mj-ea"/>
              <a:ea typeface="+mj-ea"/>
            </a:endParaRPr>
          </a:p>
          <a:p>
            <a:pPr>
              <a:defRPr/>
            </a:pP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T ) 031-345-1170 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</a:rPr>
              <a:t>F ) 031-345-1199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 Web) 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hlinkClick r:id="rId2"/>
              </a:rPr>
              <a:t>www.datalabs.co.kr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</a:rPr>
              <a:t> 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 E-mail) 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  <a:hlinkClick r:id="rId3"/>
              </a:rPr>
              <a:t>minitab@minitab.co.kr</a:t>
            </a:r>
            <a:r>
              <a:rPr lang="en-US" altLang="ko-KR" sz="1100" b="1" dirty="0">
                <a:solidFill>
                  <a:schemeClr val="tx1"/>
                </a:solidFill>
                <a:latin typeface="+mj-ea"/>
                <a:ea typeface="+mj-ea"/>
              </a:rPr>
              <a:t> 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676"/>
            <a:ext cx="6156325" cy="1114387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62025"/>
            <a:ext cx="6156325" cy="981038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품질관리 분야의 문제점에 대한 발 빠른 상황 대처 방안을 학습합니다</a:t>
            </a:r>
            <a:r>
              <a:rPr lang="en-US" altLang="ko-KR" sz="825" dirty="0">
                <a:latin typeface="+mj-ea"/>
                <a:ea typeface="+mj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원리적 품질관리의 근본 개념을 이해할 수 있습니다</a:t>
            </a:r>
            <a:r>
              <a:rPr lang="en-US" altLang="ko-KR" sz="825" dirty="0">
                <a:latin typeface="+mj-ea"/>
                <a:ea typeface="+mj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기업의 생산성 및 경쟁력 증진을 위한 방법을 습득합니다</a:t>
            </a:r>
            <a:r>
              <a:rPr lang="en-US" altLang="ko-KR" sz="825" dirty="0">
                <a:latin typeface="+mj-ea"/>
                <a:ea typeface="+mj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공정 및 담당 업무의 정량화를 통해 효율적으로 업무를 진행할 수 있습니다</a:t>
            </a:r>
            <a:r>
              <a:rPr lang="en-US" altLang="ko-KR" sz="825" dirty="0">
                <a:latin typeface="+mj-ea"/>
                <a:ea typeface="+mj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측정의 정확도와 정밀도 파악함으로써 분석의 정확도를 높일 수 있습니다</a:t>
            </a:r>
            <a:r>
              <a:rPr lang="en-US" altLang="ko-KR" sz="825" dirty="0">
                <a:latin typeface="+mj-ea"/>
                <a:ea typeface="+mj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공정의 급격한 변화 탐지 및 공정의 이상원인에 대한 신속한 대책을 수립할 수 있습니다</a:t>
            </a:r>
            <a:r>
              <a:rPr lang="en-US" altLang="ko-KR" sz="825" dirty="0">
                <a:latin typeface="+mj-ea"/>
                <a:ea typeface="+mj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공정의 문제점에 대한 개선 방향을 제시할 수 있습니다</a:t>
            </a:r>
            <a:r>
              <a:rPr lang="en-US" altLang="ko-KR" sz="825" dirty="0">
                <a:latin typeface="+mj-ea"/>
                <a:ea typeface="+mj-ea"/>
              </a:rPr>
              <a:t>. </a:t>
            </a:r>
            <a:endParaRPr kumimoji="0" lang="ko-KR" altLang="en-US" sz="825" dirty="0">
              <a:latin typeface="+mj-ea"/>
              <a:ea typeface="+mj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50838" y="2132594"/>
            <a:ext cx="6156325" cy="205087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037345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2375482"/>
            <a:ext cx="6156325" cy="121046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j-ea"/>
                <a:ea typeface="+mj-ea"/>
              </a:rPr>
              <a:t> </a:t>
            </a:r>
            <a:r>
              <a:rPr kumimoji="0" lang="ko-KR" altLang="en-US" sz="825" b="1" dirty="0">
                <a:latin typeface="+mj-ea"/>
                <a:ea typeface="+mj-ea"/>
              </a:rPr>
              <a:t>교육 대상 </a:t>
            </a:r>
            <a:r>
              <a:rPr lang="ko-KR" altLang="en-US" sz="825" dirty="0">
                <a:latin typeface="+mj-ea"/>
                <a:ea typeface="+mj-ea"/>
              </a:rPr>
              <a:t>기업체의 품질관리 담당자</a:t>
            </a:r>
            <a:r>
              <a:rPr lang="en-US" altLang="ko-KR" sz="825" dirty="0">
                <a:latin typeface="+mj-ea"/>
                <a:ea typeface="+mj-ea"/>
              </a:rPr>
              <a:t>, </a:t>
            </a:r>
            <a:r>
              <a:rPr lang="ko-KR" altLang="en-US" sz="825" dirty="0" err="1">
                <a:latin typeface="+mj-ea"/>
                <a:ea typeface="+mj-ea"/>
              </a:rPr>
              <a:t>식스시그마</a:t>
            </a:r>
            <a:r>
              <a:rPr lang="ko-KR" altLang="en-US" sz="825" dirty="0">
                <a:latin typeface="+mj-ea"/>
                <a:ea typeface="+mj-ea"/>
              </a:rPr>
              <a:t> 추진 실무자</a:t>
            </a:r>
            <a:r>
              <a:rPr lang="en-US" altLang="ko-KR" sz="825" dirty="0">
                <a:latin typeface="+mj-ea"/>
                <a:ea typeface="+mj-ea"/>
              </a:rPr>
              <a:t>, Minitab</a:t>
            </a:r>
            <a:r>
              <a:rPr lang="ko-KR" altLang="en-US" sz="825" dirty="0">
                <a:latin typeface="+mj-ea"/>
                <a:ea typeface="+mj-ea"/>
              </a:rPr>
              <a:t> 중급 이상 사용자</a:t>
            </a:r>
            <a:endParaRPr lang="en-US" altLang="ko-KR" sz="825" dirty="0">
              <a:latin typeface="+mj-ea"/>
              <a:ea typeface="+mj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추천 선수 교육과정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없음</a:t>
            </a:r>
            <a:endParaRPr kumimoji="0" lang="en-US" altLang="ko-KR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교육비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en-US" altLang="ko-KR" sz="825" dirty="0">
                <a:latin typeface="+mn-lt"/>
                <a:ea typeface="+mj-ea"/>
              </a:rPr>
              <a:t>660,000</a:t>
            </a:r>
            <a:r>
              <a:rPr kumimoji="0" lang="ko-KR" altLang="en-US" sz="825" dirty="0">
                <a:latin typeface="+mn-lt"/>
                <a:ea typeface="+mj-ea"/>
              </a:rPr>
              <a:t>원</a:t>
            </a:r>
            <a:r>
              <a:rPr kumimoji="0" lang="en-US" altLang="ko-KR" sz="825" dirty="0">
                <a:latin typeface="+mn-lt"/>
                <a:ea typeface="+mj-ea"/>
              </a:rPr>
              <a:t>(VAT </a:t>
            </a:r>
            <a:r>
              <a:rPr kumimoji="0" lang="ko-KR" altLang="en-US" sz="825" dirty="0">
                <a:latin typeface="+mn-lt"/>
                <a:ea typeface="+mj-ea"/>
              </a:rPr>
              <a:t>포함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(</a:t>
            </a:r>
            <a:r>
              <a:rPr kumimoji="0" lang="ko-KR" altLang="en-US" sz="825" dirty="0">
                <a:latin typeface="+mn-lt"/>
                <a:ea typeface="+mj-ea"/>
              </a:rPr>
              <a:t>교재</a:t>
            </a:r>
            <a:r>
              <a:rPr kumimoji="0" lang="en-US" altLang="ko-KR" sz="825" dirty="0">
                <a:latin typeface="+mn-lt"/>
                <a:ea typeface="+mj-ea"/>
              </a:rPr>
              <a:t>, </a:t>
            </a:r>
            <a:r>
              <a:rPr kumimoji="0" lang="ko-KR" altLang="en-US" sz="825" dirty="0">
                <a:latin typeface="+mn-lt"/>
                <a:ea typeface="+mj-ea"/>
              </a:rPr>
              <a:t>점심식사 제공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 시간</a:t>
            </a: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: 3</a:t>
            </a:r>
            <a:r>
              <a:rPr kumimoji="0" lang="ko-KR" altLang="en-US" sz="825" dirty="0">
                <a:latin typeface="+mn-lt"/>
                <a:ea typeface="+mj-ea"/>
              </a:rPr>
              <a:t>일</a:t>
            </a:r>
            <a:r>
              <a:rPr kumimoji="0" lang="en-US" altLang="ko-KR" sz="825" dirty="0">
                <a:latin typeface="+mn-lt"/>
                <a:ea typeface="+mj-ea"/>
              </a:rPr>
              <a:t>(21</a:t>
            </a:r>
            <a:r>
              <a:rPr kumimoji="0" lang="ko-KR" altLang="en-US" sz="825" dirty="0">
                <a:latin typeface="+mn-lt"/>
                <a:ea typeface="+mj-ea"/>
              </a:rPr>
              <a:t>시간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lt"/>
                <a:ea typeface="+mj-ea"/>
              </a:rPr>
              <a:t> 교재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 온라인 교육 신청 시 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10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만원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할인 적용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(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교재 제공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)</a:t>
            </a:r>
            <a:endParaRPr kumimoji="0" lang="ko-KR" altLang="en-US" sz="825" dirty="0">
              <a:latin typeface="+mj-ea"/>
              <a:ea typeface="+mj-ea"/>
            </a:endParaRPr>
          </a:p>
        </p:txBody>
      </p:sp>
      <p:sp>
        <p:nvSpPr>
          <p:cNvPr id="16392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8. Minitab </a:t>
            </a:r>
            <a:r>
              <a:rPr lang="ko-KR" altLang="en-US" dirty="0"/>
              <a:t>품질통계 개념잡기 </a:t>
            </a:r>
            <a:r>
              <a:rPr lang="en-US" altLang="ko-KR" dirty="0"/>
              <a:t>(</a:t>
            </a:r>
            <a:r>
              <a:rPr lang="ko-KR" altLang="en-US" dirty="0"/>
              <a:t>기초통계</a:t>
            </a:r>
            <a:r>
              <a:rPr lang="en-US" altLang="ko-KR" dirty="0"/>
              <a:t>+SQC) </a:t>
            </a:r>
            <a:endParaRPr lang="ko-KR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58787" y="4232920"/>
            <a:ext cx="297021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7" name="표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4702387"/>
              </p:ext>
            </p:extLst>
          </p:nvPr>
        </p:nvGraphicFramePr>
        <p:xfrm>
          <a:off x="357906" y="3656856"/>
          <a:ext cx="6154738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7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08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04/15~04/17     06/17~06/19      10/21~10/23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DB85B045-6F80-AF91-0140-3C2FA18E85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7017969"/>
              </p:ext>
            </p:extLst>
          </p:nvPr>
        </p:nvGraphicFramePr>
        <p:xfrm>
          <a:off x="332656" y="4536368"/>
          <a:ext cx="6247902" cy="5100624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479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18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36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645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일자 </a:t>
                      </a:r>
                      <a:endParaRPr lang="ko-KR" altLang="en-US" sz="800" b="0" i="0" u="none" strike="noStrike" kern="120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45709" marR="45709" marT="36004" marB="36004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교육내용 </a:t>
                      </a:r>
                      <a:endParaRPr lang="ko-KR" altLang="en-US" sz="800" b="0" i="0" u="none" strike="noStrike" kern="120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45709" marR="45709" marT="36004" marB="36004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세부내용 </a:t>
                      </a:r>
                      <a:endParaRPr lang="ko-KR" altLang="en-US" sz="800" b="0" i="0" u="none" strike="noStrike" kern="1200" dirty="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45709" marR="45709" marT="36004" marB="36004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시간 </a:t>
                      </a:r>
                      <a:endParaRPr lang="ko-KR" altLang="en-US" sz="800" b="0" i="0" u="none" strike="noStrike" kern="1200">
                        <a:solidFill>
                          <a:schemeClr val="tx1"/>
                        </a:solidFill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45709" marR="45709" marT="36004" marB="36004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526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Minitab 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소개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Minitab 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소개 및 파일 구조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데이터 핸들링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데이터 편집 방법 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I (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데이터 추출 및 병합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)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데이터 편집 방법 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II (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데이터 변환 및 생성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데이터 탐색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기술통계량의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이해 및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그래프 분석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히스토그램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 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상자그림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그래프 분석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상관분석과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산점도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특성치의 분포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확률과 확률분포의 이해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정규분포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표준정규분포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3526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가설검정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평균에 대한 검정 </a:t>
                      </a:r>
                      <a:r>
                        <a:rPr lang="en-US" altLang="ko-KR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I </a:t>
                      </a:r>
                      <a:r>
                        <a:rPr lang="pl-PL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(One-Sample Z, One-Sample t)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685796" rtl="0" eaLnBrk="1" fontAlgn="ctr" latinLnBrk="1" hangingPunct="1"/>
                      <a:r>
                        <a:rPr lang="ko-KR" altLang="en-US" sz="8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평균에 대한 검정 </a:t>
                      </a:r>
                      <a:r>
                        <a:rPr lang="en-US" altLang="ko-KR" sz="8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II 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(Two-Sample t, Paired t)</a:t>
                      </a:r>
                      <a:endParaRPr lang="ko-KR" altLang="en-US" sz="800" b="0" i="0" u="none" strike="noStrike" kern="1200" baseline="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10:30~11:20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분산분석의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                                                                    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일원 분산분석의 이해 및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측정시스템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측정시스템 분석의 개념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측정시스템 변동의 이해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Gage R&amp;R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교차 및 내포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측정시스템 정밀도 검정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Gage R&amp;R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실습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3526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3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측정시스템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측정시스템 정확도 검정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선형성 및 치우침 연구 실습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관리도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관리도 개념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종류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837589115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관리상태와 관리이탈 유형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관리도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계량형 관리도 실습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en-US" altLang="ko-KR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Xbar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-R, </a:t>
                      </a:r>
                      <a:r>
                        <a:rPr lang="en-US" altLang="ko-KR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Xbar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-S, I-MR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관리도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공정능력분석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공정능력지수의 개념 및 종류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공정능력지수의 산출 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(Cp, Pp,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시그마수준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035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공정능력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식스팩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자동화된 공정능력분석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675"/>
            <a:ext cx="6156325" cy="142512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62025"/>
            <a:ext cx="6156325" cy="727122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n-ea"/>
                <a:ea typeface="+mn-ea"/>
              </a:rPr>
              <a:t>이 과정은 새롭게 출시된 </a:t>
            </a:r>
            <a:r>
              <a:rPr lang="en-US" altLang="ko-KR" sz="825" dirty="0">
                <a:latin typeface="+mn-ea"/>
                <a:ea typeface="+mn-ea"/>
              </a:rPr>
              <a:t>Minitab </a:t>
            </a:r>
            <a:r>
              <a:rPr lang="ko-KR" altLang="en-US" sz="825" dirty="0">
                <a:latin typeface="+mn-ea"/>
                <a:ea typeface="+mn-ea"/>
              </a:rPr>
              <a:t>버전을 이용하여 </a:t>
            </a:r>
            <a:r>
              <a:rPr lang="ko-KR" altLang="en-US" sz="825" dirty="0" err="1">
                <a:latin typeface="+mn-ea"/>
                <a:ea typeface="+mn-ea"/>
              </a:rPr>
              <a:t>머신러닝</a:t>
            </a:r>
            <a:r>
              <a:rPr lang="ko-KR" altLang="en-US" sz="825" dirty="0">
                <a:latin typeface="+mn-ea"/>
                <a:ea typeface="+mn-ea"/>
              </a:rPr>
              <a:t> 분석의 기초과정을 학습 및 실습하는 과정입니다</a:t>
            </a:r>
            <a:r>
              <a:rPr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n-ea"/>
                <a:ea typeface="+mn-ea"/>
              </a:rPr>
              <a:t>간단하면서 효율적인 의사결정나무</a:t>
            </a:r>
            <a:r>
              <a:rPr lang="en-US" altLang="ko-KR" sz="825" dirty="0">
                <a:latin typeface="+mn-ea"/>
                <a:ea typeface="+mn-ea"/>
              </a:rPr>
              <a:t>(Decision Tree) </a:t>
            </a:r>
            <a:r>
              <a:rPr lang="ko-KR" altLang="en-US" sz="825" dirty="0">
                <a:latin typeface="+mn-ea"/>
                <a:ea typeface="+mn-ea"/>
              </a:rPr>
              <a:t>알고리즘</a:t>
            </a:r>
            <a:r>
              <a:rPr lang="en-US" altLang="ko-KR" sz="825" dirty="0">
                <a:latin typeface="+mn-ea"/>
                <a:ea typeface="+mn-ea"/>
              </a:rPr>
              <a:t>(CART </a:t>
            </a:r>
            <a:r>
              <a:rPr lang="ko-KR" altLang="en-US" sz="825" dirty="0">
                <a:latin typeface="+mn-ea"/>
                <a:ea typeface="+mn-ea"/>
              </a:rPr>
              <a:t>기법</a:t>
            </a:r>
            <a:r>
              <a:rPr lang="en-US" altLang="ko-KR" sz="825" dirty="0">
                <a:latin typeface="+mn-ea"/>
                <a:ea typeface="+mn-ea"/>
              </a:rPr>
              <a:t>)</a:t>
            </a:r>
            <a:r>
              <a:rPr lang="ko-KR" altLang="en-US" sz="825" dirty="0">
                <a:latin typeface="+mn-ea"/>
                <a:ea typeface="+mn-ea"/>
              </a:rPr>
              <a:t>의 기본원리를 이해하고 공정 </a:t>
            </a:r>
            <a:r>
              <a:rPr lang="en-US" altLang="ko-KR" sz="825" dirty="0">
                <a:latin typeface="+mn-ea"/>
                <a:ea typeface="+mn-ea"/>
              </a:rPr>
              <a:t>Recipe </a:t>
            </a:r>
            <a:r>
              <a:rPr lang="ko-KR" altLang="en-US" sz="825" dirty="0">
                <a:latin typeface="+mn-ea"/>
                <a:ea typeface="+mn-ea"/>
              </a:rPr>
              <a:t>최적화 방안을 학습함으로써 모델링 능력을 배양할 수 있습니다</a:t>
            </a:r>
            <a:r>
              <a:rPr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n-ea"/>
                <a:ea typeface="+mn-ea"/>
              </a:rPr>
              <a:t>전통적인 통계분석과 </a:t>
            </a:r>
            <a:r>
              <a:rPr lang="ko-KR" altLang="en-US" sz="825" dirty="0" err="1">
                <a:latin typeface="+mn-ea"/>
                <a:ea typeface="+mn-ea"/>
              </a:rPr>
              <a:t>머신러닝의</a:t>
            </a:r>
            <a:r>
              <a:rPr lang="ko-KR" altLang="en-US" sz="825" dirty="0">
                <a:latin typeface="+mn-ea"/>
                <a:ea typeface="+mn-ea"/>
              </a:rPr>
              <a:t> </a:t>
            </a:r>
            <a:r>
              <a:rPr lang="ko-KR" altLang="en-US" sz="825" dirty="0" err="1">
                <a:latin typeface="+mn-ea"/>
                <a:ea typeface="+mn-ea"/>
              </a:rPr>
              <a:t>연계점</a:t>
            </a:r>
            <a:r>
              <a:rPr lang="ko-KR" altLang="en-US" sz="825" dirty="0">
                <a:latin typeface="+mn-ea"/>
                <a:ea typeface="+mn-ea"/>
              </a:rPr>
              <a:t> 및 차이점을 학습할 수 있습니다</a:t>
            </a:r>
            <a:r>
              <a:rPr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 err="1">
                <a:latin typeface="+mn-ea"/>
                <a:ea typeface="+mn-ea"/>
              </a:rPr>
              <a:t>머신러닝에</a:t>
            </a:r>
            <a:r>
              <a:rPr lang="ko-KR" altLang="en-US" sz="825" dirty="0">
                <a:latin typeface="+mn-ea"/>
                <a:ea typeface="+mn-ea"/>
              </a:rPr>
              <a:t> 관심이 있거나 </a:t>
            </a:r>
            <a:r>
              <a:rPr lang="en-US" altLang="ko-KR" sz="825" dirty="0">
                <a:latin typeface="+mn-ea"/>
                <a:ea typeface="+mn-ea"/>
              </a:rPr>
              <a:t>Minitab</a:t>
            </a:r>
            <a:r>
              <a:rPr lang="ko-KR" altLang="en-US" sz="825" dirty="0">
                <a:latin typeface="+mn-ea"/>
                <a:ea typeface="+mn-ea"/>
              </a:rPr>
              <a:t>으로 </a:t>
            </a:r>
            <a:r>
              <a:rPr lang="ko-KR" altLang="en-US" sz="825" dirty="0" err="1">
                <a:latin typeface="+mn-ea"/>
                <a:ea typeface="+mn-ea"/>
              </a:rPr>
              <a:t>머신러닝</a:t>
            </a:r>
            <a:r>
              <a:rPr lang="ko-KR" altLang="en-US" sz="825" dirty="0">
                <a:latin typeface="+mn-ea"/>
                <a:ea typeface="+mn-ea"/>
              </a:rPr>
              <a:t> 분석을 진행하고자 하는 분들께 추천 드리는 과정입니다</a:t>
            </a:r>
            <a:r>
              <a:rPr lang="en-US" altLang="ko-KR" sz="825" dirty="0">
                <a:latin typeface="+mn-ea"/>
                <a:ea typeface="+mn-ea"/>
              </a:rPr>
              <a:t>. </a:t>
            </a:r>
            <a:endParaRPr kumimoji="0" lang="ko-KR" altLang="en-US" sz="825" dirty="0">
              <a:latin typeface="+mj-ea"/>
              <a:ea typeface="+mj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60363" y="2412529"/>
            <a:ext cx="6156325" cy="1920972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8313" y="2317279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60363" y="2605311"/>
            <a:ext cx="6156325" cy="121046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j-ea"/>
                <a:ea typeface="+mj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lang="ko-KR" altLang="en-US" sz="825" dirty="0">
                <a:latin typeface="+mn-ea"/>
                <a:ea typeface="+mn-ea"/>
              </a:rPr>
              <a:t>방대한 양의 데이터 또는 다양한 변수들에 대하여 분석을 고민하고 있는 모든 </a:t>
            </a:r>
            <a:r>
              <a:rPr lang="ko-KR" altLang="en-US" sz="825" dirty="0" err="1">
                <a:latin typeface="+mn-ea"/>
                <a:ea typeface="+mn-ea"/>
              </a:rPr>
              <a:t>산업군</a:t>
            </a:r>
            <a:r>
              <a:rPr lang="ko-KR" altLang="en-US" sz="825" dirty="0">
                <a:latin typeface="+mn-ea"/>
                <a:ea typeface="+mn-ea"/>
              </a:rPr>
              <a:t> 종사자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교육비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en-US" altLang="ko-KR" sz="825" dirty="0">
                <a:latin typeface="+mn-lt"/>
                <a:ea typeface="+mj-ea"/>
              </a:rPr>
              <a:t>440,000</a:t>
            </a:r>
            <a:r>
              <a:rPr kumimoji="0" lang="ko-KR" altLang="en-US" sz="825" dirty="0">
                <a:latin typeface="+mn-lt"/>
                <a:ea typeface="+mj-ea"/>
              </a:rPr>
              <a:t>원</a:t>
            </a:r>
            <a:r>
              <a:rPr kumimoji="0" lang="en-US" altLang="ko-KR" sz="825" dirty="0">
                <a:latin typeface="+mn-lt"/>
                <a:ea typeface="+mj-ea"/>
              </a:rPr>
              <a:t>(VAT </a:t>
            </a:r>
            <a:r>
              <a:rPr kumimoji="0" lang="ko-KR" altLang="en-US" sz="825" dirty="0">
                <a:latin typeface="+mn-lt"/>
                <a:ea typeface="+mj-ea"/>
              </a:rPr>
              <a:t>포함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(</a:t>
            </a:r>
            <a:r>
              <a:rPr kumimoji="0" lang="ko-KR" altLang="en-US" sz="825" dirty="0">
                <a:latin typeface="+mn-lt"/>
                <a:ea typeface="+mj-ea"/>
              </a:rPr>
              <a:t>교재</a:t>
            </a:r>
            <a:r>
              <a:rPr kumimoji="0" lang="en-US" altLang="ko-KR" sz="825" dirty="0">
                <a:latin typeface="+mn-lt"/>
                <a:ea typeface="+mj-ea"/>
              </a:rPr>
              <a:t>, </a:t>
            </a:r>
            <a:r>
              <a:rPr kumimoji="0" lang="ko-KR" altLang="en-US" sz="825" dirty="0">
                <a:latin typeface="+mn-lt"/>
                <a:ea typeface="+mj-ea"/>
              </a:rPr>
              <a:t>점심식사 제공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 시간</a:t>
            </a: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: 1</a:t>
            </a:r>
            <a:r>
              <a:rPr kumimoji="0" lang="ko-KR" altLang="en-US" sz="825" dirty="0">
                <a:latin typeface="+mn-lt"/>
                <a:ea typeface="+mj-ea"/>
              </a:rPr>
              <a:t>일</a:t>
            </a:r>
            <a:r>
              <a:rPr kumimoji="0" lang="en-US" altLang="ko-KR" sz="825" dirty="0">
                <a:latin typeface="+mn-lt"/>
                <a:ea typeface="+mj-ea"/>
              </a:rPr>
              <a:t>(7</a:t>
            </a:r>
            <a:r>
              <a:rPr kumimoji="0" lang="ko-KR" altLang="en-US" sz="825" dirty="0">
                <a:latin typeface="+mn-lt"/>
                <a:ea typeface="+mj-ea"/>
              </a:rPr>
              <a:t>시간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lt"/>
                <a:ea typeface="+mj-ea"/>
              </a:rPr>
              <a:t> 교재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 온라인 교육 신청 시 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10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만원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할인 적용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(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교재 제공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)</a:t>
            </a:r>
            <a:r>
              <a:rPr kumimoji="0" lang="ko-KR" altLang="en-US" sz="825" dirty="0">
                <a:latin typeface="+mn-ea"/>
              </a:rPr>
              <a:t> 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25" dirty="0">
              <a:latin typeface="+mj-ea"/>
              <a:ea typeface="+mj-ea"/>
            </a:endParaRPr>
          </a:p>
        </p:txBody>
      </p:sp>
      <p:sp>
        <p:nvSpPr>
          <p:cNvPr id="17416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9. Minitab</a:t>
            </a:r>
            <a:r>
              <a:rPr lang="ko-KR" altLang="en-US" dirty="0"/>
              <a:t>을 활용한 </a:t>
            </a:r>
            <a:r>
              <a:rPr lang="ko-KR" altLang="en-US" dirty="0" err="1"/>
              <a:t>머신러닝</a:t>
            </a:r>
            <a:endParaRPr lang="ko-KR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58787" y="4549524"/>
            <a:ext cx="297021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6" name="표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5492483"/>
              </p:ext>
            </p:extLst>
          </p:nvPr>
        </p:nvGraphicFramePr>
        <p:xfrm>
          <a:off x="370606" y="3842394"/>
          <a:ext cx="6154738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7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08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05/28  10/28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993CA910-3531-47A8-AEA7-767991AA11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7465243"/>
              </p:ext>
            </p:extLst>
          </p:nvPr>
        </p:nvGraphicFramePr>
        <p:xfrm>
          <a:off x="342106" y="5019547"/>
          <a:ext cx="6173788" cy="2763441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594034">
                  <a:extLst>
                    <a:ext uri="{9D8B030D-6E8A-4147-A177-3AD203B41FA5}">
                      <a16:colId xmlns:a16="http://schemas.microsoft.com/office/drawing/2014/main" val="4112995735"/>
                    </a:ext>
                  </a:extLst>
                </a:gridCol>
                <a:gridCol w="1483089">
                  <a:extLst>
                    <a:ext uri="{9D8B030D-6E8A-4147-A177-3AD203B41FA5}">
                      <a16:colId xmlns:a16="http://schemas.microsoft.com/office/drawing/2014/main" val="3714851366"/>
                    </a:ext>
                  </a:extLst>
                </a:gridCol>
                <a:gridCol w="3156985">
                  <a:extLst>
                    <a:ext uri="{9D8B030D-6E8A-4147-A177-3AD203B41FA5}">
                      <a16:colId xmlns:a16="http://schemas.microsoft.com/office/drawing/2014/main" val="148579499"/>
                    </a:ext>
                  </a:extLst>
                </a:gridCol>
                <a:gridCol w="939680">
                  <a:extLst>
                    <a:ext uri="{9D8B030D-6E8A-4147-A177-3AD203B41FA5}">
                      <a16:colId xmlns:a16="http://schemas.microsoft.com/office/drawing/2014/main" val="3308898609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/>
                        <a:t> 일자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5718" marR="45718" marT="45731" marB="45731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/>
                        <a:t> 교육내용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5718" marR="45718" marT="45731" marB="45731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/>
                        <a:t> 세부내용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5718" marR="45718" marT="45731" marB="45731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/>
                        <a:t> 시간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5718" marR="45718" marT="45731" marB="45731" anchor="ctr"/>
                </a:tc>
                <a:extLst>
                  <a:ext uri="{0D108BD9-81ED-4DB2-BD59-A6C34878D82A}">
                    <a16:rowId xmlns:a16="http://schemas.microsoft.com/office/drawing/2014/main" val="3840882078"/>
                  </a:ext>
                </a:extLst>
              </a:tr>
              <a:tr h="315439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머신러닝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소개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머신러닝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기본 원리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개념 학습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466485693"/>
                  </a:ext>
                </a:extLst>
              </a:tr>
              <a:tr h="31543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전통적인 통계와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머신러닝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산점도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및 상관분석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056704280"/>
                  </a:ext>
                </a:extLst>
              </a:tr>
              <a:tr h="31543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기초통계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평균 및 표준편차와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머신러닝의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관계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159681812"/>
                  </a:ext>
                </a:extLst>
              </a:tr>
              <a:tr h="31543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446597966"/>
                  </a:ext>
                </a:extLst>
              </a:tr>
              <a:tr h="31543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선형회귀분석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전통적인 통계 관점의 모델링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132403157"/>
                  </a:ext>
                </a:extLst>
              </a:tr>
              <a:tr h="31543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머신러닝을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이용한 모델링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머신러닝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분석절차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결과해석 방법 학습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135695394"/>
                  </a:ext>
                </a:extLst>
              </a:tr>
              <a:tr h="31543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CART</a:t>
                      </a:r>
                    </a:p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(Classification and Regression Tree)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CART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의 특징 및 장점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활용방법 학습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749724015"/>
                  </a:ext>
                </a:extLst>
              </a:tr>
              <a:tr h="33936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목표변수 유형에 따른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CART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모델링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04742468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674"/>
            <a:ext cx="6156325" cy="1388021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92560"/>
            <a:ext cx="6156325" cy="600164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전통적 실험계획법이 각 요인들 간 서로 독립적인 관계에서 실험을 수행한다면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혼합물 실험은 전체 성분의 합이 일정한 양으로 정해지거나 전체의 비율이 </a:t>
            </a:r>
            <a:r>
              <a:rPr kumimoji="0" lang="en-US" altLang="ko-KR" sz="825" dirty="0">
                <a:latin typeface="+mn-ea"/>
                <a:ea typeface="+mn-ea"/>
              </a:rPr>
              <a:t>1(100%)</a:t>
            </a:r>
            <a:r>
              <a:rPr kumimoji="0" lang="ko-KR" altLang="en-US" sz="825" dirty="0">
                <a:latin typeface="+mn-ea"/>
                <a:ea typeface="+mn-ea"/>
              </a:rPr>
              <a:t>이 되는 실험으로 각 성분이 독립이 아닌 실험을 수행하게 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r>
              <a:rPr kumimoji="0" lang="ko-KR" altLang="en-US" sz="825" dirty="0">
                <a:latin typeface="+mn-ea"/>
                <a:ea typeface="+mn-ea"/>
              </a:rPr>
              <a:t>학습하게 될 혼합물 실험계획법은 각 성분에 하한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상한 제약이 있는 꼭지점 실험과 공정변수가 추가된 혼합물 실험 및 혼합물 총량이 한 개가 아닌 다수의 총량에 대한 혼합물 설계와 분석을 학습합니다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69019" y="2412528"/>
            <a:ext cx="6156325" cy="225244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76969" y="2288703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69019" y="2626841"/>
            <a:ext cx="6156325" cy="121046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제약회사 제제연구원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식품회사 연구개발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화학회사 연구개발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복합재료 연구개발 담당자</a:t>
            </a:r>
            <a:r>
              <a:rPr kumimoji="0" lang="en-US" altLang="ko-KR" sz="825" dirty="0">
                <a:latin typeface="+mn-ea"/>
                <a:ea typeface="+mn-ea"/>
              </a:rPr>
              <a:t>,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825" dirty="0">
                <a:latin typeface="+mn-ea"/>
                <a:ea typeface="+mn-ea"/>
              </a:rPr>
              <a:t>                 </a:t>
            </a:r>
            <a:r>
              <a:rPr kumimoji="0" lang="ko-KR" altLang="en-US" sz="825" dirty="0">
                <a:latin typeface="+mn-ea"/>
                <a:ea typeface="+mn-ea"/>
              </a:rPr>
              <a:t>제품 개발 엔지니어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공정 엔지니어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품질관리 담당자</a:t>
            </a:r>
            <a:r>
              <a:rPr kumimoji="0" lang="en-US" altLang="ko-KR" sz="825" dirty="0">
                <a:latin typeface="+mn-ea"/>
                <a:ea typeface="+mn-ea"/>
              </a:rPr>
              <a:t>, Minitab </a:t>
            </a:r>
            <a:r>
              <a:rPr kumimoji="0" lang="ko-KR" altLang="en-US" sz="825" dirty="0">
                <a:latin typeface="+mn-ea"/>
                <a:ea typeface="+mn-ea"/>
              </a:rPr>
              <a:t>고급 사용자</a:t>
            </a:r>
            <a:r>
              <a:rPr kumimoji="0" lang="en-US" altLang="ko-KR" sz="825" dirty="0">
                <a:latin typeface="+mn-ea"/>
                <a:ea typeface="+mn-ea"/>
              </a:rPr>
              <a:t>, 6</a:t>
            </a:r>
            <a:r>
              <a:rPr kumimoji="0" lang="ko-KR" altLang="en-US" sz="825" dirty="0">
                <a:latin typeface="+mn-ea"/>
                <a:ea typeface="+mn-ea"/>
              </a:rPr>
              <a:t>시그마 품질관리 분야의 취업희망자</a:t>
            </a:r>
            <a:r>
              <a:rPr kumimoji="0" lang="en-US" altLang="ko-KR" sz="825" dirty="0">
                <a:latin typeface="+mn-ea"/>
                <a:ea typeface="+mn-ea"/>
              </a:rPr>
              <a:t>,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825" dirty="0">
                <a:latin typeface="+mn-ea"/>
                <a:ea typeface="+mn-ea"/>
              </a:rPr>
              <a:t>                 </a:t>
            </a:r>
            <a:r>
              <a:rPr kumimoji="0" lang="ko-KR" altLang="en-US" sz="825" dirty="0">
                <a:latin typeface="+mn-ea"/>
                <a:ea typeface="+mn-ea"/>
              </a:rPr>
              <a:t>제약</a:t>
            </a:r>
            <a:r>
              <a:rPr kumimoji="0" lang="en-US" altLang="ko-KR" sz="825" dirty="0">
                <a:latin typeface="+mn-ea"/>
                <a:ea typeface="+mn-ea"/>
              </a:rPr>
              <a:t>∙</a:t>
            </a:r>
            <a:r>
              <a:rPr kumimoji="0" lang="ko-KR" altLang="en-US" sz="825" dirty="0">
                <a:latin typeface="+mn-ea"/>
                <a:ea typeface="+mn-ea"/>
              </a:rPr>
              <a:t>바이오 혹은 연구업무 종사자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교육비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en-US" altLang="ko-KR" sz="825" dirty="0">
                <a:latin typeface="+mn-lt"/>
                <a:ea typeface="+mj-ea"/>
              </a:rPr>
              <a:t>550,000</a:t>
            </a:r>
            <a:r>
              <a:rPr kumimoji="0" lang="ko-KR" altLang="en-US" sz="825" dirty="0">
                <a:latin typeface="+mn-lt"/>
                <a:ea typeface="+mj-ea"/>
              </a:rPr>
              <a:t>원</a:t>
            </a:r>
            <a:r>
              <a:rPr kumimoji="0" lang="en-US" altLang="ko-KR" sz="825" dirty="0">
                <a:latin typeface="+mn-lt"/>
                <a:ea typeface="+mj-ea"/>
              </a:rPr>
              <a:t>(VAT </a:t>
            </a:r>
            <a:r>
              <a:rPr kumimoji="0" lang="ko-KR" altLang="en-US" sz="825" dirty="0">
                <a:latin typeface="+mn-lt"/>
                <a:ea typeface="+mj-ea"/>
              </a:rPr>
              <a:t>포함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(</a:t>
            </a:r>
            <a:r>
              <a:rPr kumimoji="0" lang="ko-KR" altLang="en-US" sz="825" dirty="0">
                <a:latin typeface="+mn-lt"/>
                <a:ea typeface="+mj-ea"/>
              </a:rPr>
              <a:t>교재</a:t>
            </a:r>
            <a:r>
              <a:rPr kumimoji="0" lang="en-US" altLang="ko-KR" sz="825" dirty="0">
                <a:latin typeface="+mn-lt"/>
                <a:ea typeface="+mj-ea"/>
              </a:rPr>
              <a:t>, </a:t>
            </a:r>
            <a:r>
              <a:rPr kumimoji="0" lang="ko-KR" altLang="en-US" sz="825" dirty="0">
                <a:latin typeface="+mn-lt"/>
                <a:ea typeface="+mj-ea"/>
              </a:rPr>
              <a:t>점심식사 제공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 시간</a:t>
            </a: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: 2</a:t>
            </a:r>
            <a:r>
              <a:rPr kumimoji="0" lang="ko-KR" altLang="en-US" sz="825" dirty="0">
                <a:latin typeface="+mn-lt"/>
                <a:ea typeface="+mj-ea"/>
              </a:rPr>
              <a:t>일</a:t>
            </a:r>
            <a:r>
              <a:rPr kumimoji="0" lang="en-US" altLang="ko-KR" sz="825" dirty="0">
                <a:latin typeface="+mn-lt"/>
                <a:ea typeface="+mj-ea"/>
              </a:rPr>
              <a:t>(14</a:t>
            </a:r>
            <a:r>
              <a:rPr kumimoji="0" lang="ko-KR" altLang="en-US" sz="825" dirty="0">
                <a:latin typeface="+mn-lt"/>
                <a:ea typeface="+mj-ea"/>
              </a:rPr>
              <a:t>시간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lt"/>
                <a:ea typeface="+mj-ea"/>
              </a:rPr>
              <a:t> 교재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강의안 인쇄본 제공</a:t>
            </a:r>
          </a:p>
        </p:txBody>
      </p:sp>
      <p:sp>
        <p:nvSpPr>
          <p:cNvPr id="21512" name="제목 1"/>
          <p:cNvSpPr>
            <a:spLocks noGrp="1"/>
          </p:cNvSpPr>
          <p:nvPr>
            <p:ph type="title"/>
          </p:nvPr>
        </p:nvSpPr>
        <p:spPr>
          <a:xfrm>
            <a:off x="216865" y="62886"/>
            <a:ext cx="6452210" cy="425618"/>
          </a:xfrm>
        </p:spPr>
        <p:txBody>
          <a:bodyPr/>
          <a:lstStyle/>
          <a:p>
            <a:r>
              <a:rPr lang="en-US" altLang="ko-KR" dirty="0"/>
              <a:t>10. </a:t>
            </a:r>
            <a:r>
              <a:rPr lang="ko-KR" altLang="en-US" dirty="0"/>
              <a:t>혼합물 실험계획법</a:t>
            </a:r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7893845"/>
              </p:ext>
            </p:extLst>
          </p:nvPr>
        </p:nvGraphicFramePr>
        <p:xfrm>
          <a:off x="360596" y="5176335"/>
          <a:ext cx="6164748" cy="4131841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201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 dirty="0"/>
                        <a:t> 세부내용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시간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1674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 실험계획법 개요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 실험 공간 및 설계 선택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167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심플렉스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격자 설계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 실험의 제약 조건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설계 공간의 이해 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심플렉스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격자 설계 생성 및 효과 평가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10:30~12:20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6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12:20~13:30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932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심플렉스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중심 설계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제약이 있는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심플렉스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중심 설계 생성</a:t>
                      </a:r>
                    </a:p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개별 성분 제약이 있는 설계 공간의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47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꼭지점 설계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꼭지점 설계 생성 및 모형 적합</a:t>
                      </a:r>
                    </a:p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효과 평가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: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반응 궤적도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/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등고선도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/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표면도</a:t>
                      </a:r>
                    </a:p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다중 반응 최적화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4795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꼭지점 설계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역 성분 항을 추가한 모형 적합</a:t>
                      </a:r>
                    </a:p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반응 최적화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397364512"/>
                  </a:ext>
                </a:extLst>
              </a:tr>
              <a:tr h="394795"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공정변수 설계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 외 특성에 영향을 미치는 요인 포함</a:t>
                      </a:r>
                    </a:p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공정변수 설계 생성 및 설계 공간 시각화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834430409"/>
                  </a:ext>
                </a:extLst>
              </a:tr>
              <a:tr h="283039"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                                                                      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12:20~13:30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946553179"/>
                  </a:ext>
                </a:extLst>
              </a:tr>
              <a:tr h="394795"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공정변수 설계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공정변수 모형 적합</a:t>
                      </a:r>
                    </a:p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반응 최적화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021846197"/>
                  </a:ext>
                </a:extLst>
              </a:tr>
              <a:tr h="394795"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양 설계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반응값은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성분의 상대적 비율과 총량에 관련</a:t>
                      </a:r>
                    </a:p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–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양 설계 개요</a:t>
                      </a:r>
                    </a:p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혼합물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양 설계 생성 및 모형 적합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877603890"/>
                  </a:ext>
                </a:extLst>
              </a:tr>
              <a:tr h="394795"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문제 풀이 및 과정 요약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연습문제 풀이 및 과정 요약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&amp;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질의 응답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659313475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58788" y="4783520"/>
            <a:ext cx="326723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2047732"/>
              </p:ext>
            </p:extLst>
          </p:nvPr>
        </p:nvGraphicFramePr>
        <p:xfrm>
          <a:off x="370606" y="4130425"/>
          <a:ext cx="6154738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7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08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02/26~02/27   09/08~09/09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16377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7" y="776536"/>
            <a:ext cx="6156325" cy="941877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528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61703"/>
            <a:ext cx="6156325" cy="727122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en-US" altLang="ko-KR" sz="825" dirty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안정성 연구의 목적과 안정성 연구를 위한 기초통계를 이해합니다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안정성 연구 분석 기법을 이해합니다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제약</a:t>
            </a:r>
            <a:r>
              <a:rPr kumimoji="0" lang="en-US" altLang="ko-KR" sz="825" dirty="0">
                <a:latin typeface="+mn-ea"/>
                <a:ea typeface="+mn-ea"/>
              </a:rPr>
              <a:t>/</a:t>
            </a:r>
            <a:r>
              <a:rPr kumimoji="0" lang="ko-KR" altLang="en-US" sz="825" dirty="0">
                <a:latin typeface="+mn-ea"/>
                <a:ea typeface="+mn-ea"/>
              </a:rPr>
              <a:t>바이오 산업에서의 안정성 사례 연구를 학습합니다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>
                <a:latin typeface="+mn-ea"/>
                <a:ea typeface="+mn-ea"/>
              </a:rPr>
              <a:t>외삽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풀가능성시험 등 용어에 대해 이해합니다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</p:txBody>
      </p:sp>
      <p:sp>
        <p:nvSpPr>
          <p:cNvPr id="26" name="직사각형 25"/>
          <p:cNvSpPr/>
          <p:nvPr/>
        </p:nvSpPr>
        <p:spPr>
          <a:xfrm>
            <a:off x="350838" y="2124497"/>
            <a:ext cx="6156325" cy="2252439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000672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2338809"/>
            <a:ext cx="6156325" cy="121046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교육 대상 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제약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바이오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제조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R&amp;D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분야 등에 종사하거나 관심이 있는 모든 사용자</a:t>
            </a:r>
          </a:p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추천 선수 교육과정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en-US" altLang="ko-KR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Minitab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기초 통계를 수강하는 것을 추천</a:t>
            </a:r>
            <a:endParaRPr kumimoji="0" lang="en-US" altLang="ko-KR" sz="825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교육비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en-US" altLang="ko-KR" sz="825" dirty="0">
                <a:latin typeface="+mn-lt"/>
                <a:ea typeface="+mj-ea"/>
              </a:rPr>
              <a:t>440,000</a:t>
            </a:r>
            <a:r>
              <a:rPr kumimoji="0" lang="ko-KR" altLang="en-US" sz="825" dirty="0">
                <a:latin typeface="+mn-lt"/>
                <a:ea typeface="+mj-ea"/>
              </a:rPr>
              <a:t>원</a:t>
            </a:r>
            <a:r>
              <a:rPr kumimoji="0" lang="en-US" altLang="ko-KR" sz="825" dirty="0">
                <a:latin typeface="+mn-lt"/>
                <a:ea typeface="+mj-ea"/>
              </a:rPr>
              <a:t>(VAT </a:t>
            </a:r>
            <a:r>
              <a:rPr kumimoji="0" lang="ko-KR" altLang="en-US" sz="825" dirty="0">
                <a:latin typeface="+mn-lt"/>
                <a:ea typeface="+mj-ea"/>
              </a:rPr>
              <a:t>포함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(</a:t>
            </a:r>
            <a:r>
              <a:rPr kumimoji="0" lang="ko-KR" altLang="en-US" sz="825" dirty="0">
                <a:latin typeface="+mn-lt"/>
                <a:ea typeface="+mj-ea"/>
              </a:rPr>
              <a:t>교재</a:t>
            </a:r>
            <a:r>
              <a:rPr kumimoji="0" lang="en-US" altLang="ko-KR" sz="825" dirty="0">
                <a:latin typeface="+mn-lt"/>
                <a:ea typeface="+mj-ea"/>
              </a:rPr>
              <a:t>, </a:t>
            </a:r>
            <a:r>
              <a:rPr kumimoji="0" lang="ko-KR" altLang="en-US" sz="825" dirty="0">
                <a:latin typeface="+mn-lt"/>
                <a:ea typeface="+mj-ea"/>
              </a:rPr>
              <a:t>점심식사 제공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 시간</a:t>
            </a: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: 1</a:t>
            </a:r>
            <a:r>
              <a:rPr kumimoji="0" lang="ko-KR" altLang="en-US" sz="825" dirty="0">
                <a:latin typeface="+mn-lt"/>
                <a:ea typeface="+mj-ea"/>
              </a:rPr>
              <a:t>일</a:t>
            </a:r>
            <a:r>
              <a:rPr kumimoji="0" lang="en-US" altLang="ko-KR" sz="825" dirty="0">
                <a:latin typeface="+mn-lt"/>
                <a:ea typeface="+mj-ea"/>
              </a:rPr>
              <a:t>(7</a:t>
            </a:r>
            <a:r>
              <a:rPr kumimoji="0" lang="ko-KR" altLang="en-US" sz="825" dirty="0">
                <a:latin typeface="+mn-lt"/>
                <a:ea typeface="+mj-ea"/>
              </a:rPr>
              <a:t>시간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lt"/>
                <a:ea typeface="+mj-ea"/>
              </a:rPr>
              <a:t> 교재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 온라인 교육 신청 시 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10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만원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할인 적용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(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교재 제공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)</a:t>
            </a:r>
            <a:endParaRPr kumimoji="0" lang="ko-KR" altLang="en-US" sz="825" b="1" dirty="0">
              <a:solidFill>
                <a:srgbClr val="FF0000"/>
              </a:solidFill>
              <a:latin typeface="+mn-lt"/>
              <a:ea typeface="+mj-ea"/>
            </a:endParaRPr>
          </a:p>
        </p:txBody>
      </p:sp>
      <p:sp>
        <p:nvSpPr>
          <p:cNvPr id="1946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11. Minitab </a:t>
            </a:r>
            <a:r>
              <a:rPr lang="ko-KR" altLang="en-US" dirty="0"/>
              <a:t>안정성 연구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8788" y="4808984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7075405"/>
              </p:ext>
            </p:extLst>
          </p:nvPr>
        </p:nvGraphicFramePr>
        <p:xfrm>
          <a:off x="349005" y="3800872"/>
          <a:ext cx="6152816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69758">
                  <a:extLst>
                    <a:ext uri="{9D8B030D-6E8A-4147-A177-3AD203B41FA5}">
                      <a16:colId xmlns:a16="http://schemas.microsoft.com/office/drawing/2014/main" val="3066942758"/>
                    </a:ext>
                  </a:extLst>
                </a:gridCol>
                <a:gridCol w="6697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13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03/25   06/11   10/27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0945358"/>
              </p:ext>
            </p:extLst>
          </p:nvPr>
        </p:nvGraphicFramePr>
        <p:xfrm>
          <a:off x="333375" y="5241033"/>
          <a:ext cx="6191250" cy="3693864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568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00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39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04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 dirty="0"/>
                        <a:t> 세부내용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/>
                        <a:t> 시간 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4733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안정성 연구 개요</a:t>
                      </a:r>
                      <a:endParaRPr lang="en-US" altLang="ko-KR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안정성 연구 목적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가이드라인의 이해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09:30~10:20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47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기초통계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가설검정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T/F </a:t>
                      </a:r>
                      <a:r>
                        <a:rPr lang="ko-KR" altLang="en-US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검정통계량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유의확률의 이해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10:30~11:20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47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안정성 연구 분석 기법의 이해</a:t>
                      </a:r>
                      <a:endParaRPr lang="en-US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ANOVA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의 원리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일원배치분산분석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실습</a:t>
                      </a:r>
                      <a:endParaRPr lang="en-US" altLang="ko-KR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11:30~12:20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47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점심 식사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12:30~13:30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47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안정성 연구 분석 기법의 이해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회귀분석의 개념 이해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단순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다중 회귀분석의 이해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13:30~14:20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47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 latinLnBrk="0"/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ANCOVA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의 개념 이해 및 실습</a:t>
                      </a:r>
                      <a:endParaRPr lang="en-US" altLang="ko-KR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14:30~15:20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47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안정성 연구 실습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안정성 연구 설계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풀가능성 시험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8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외삽법</a:t>
                      </a:r>
                      <a:endParaRPr lang="en-US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15:30~16:20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47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 latinLnBrk="0"/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 latinLnBrk="0"/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회귀 모형의 해석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사용기간 예측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, 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기타 주의사항 이해</a:t>
                      </a:r>
                      <a:endParaRPr lang="en-US" altLang="ko-KR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16:30~17:30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0131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353"/>
            <a:ext cx="6156325" cy="1488132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528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61703"/>
            <a:ext cx="6156325" cy="854080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en-US" altLang="ko-KR" sz="825" dirty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 Minitab </a:t>
            </a:r>
            <a:r>
              <a:rPr kumimoji="0" lang="ko-KR" altLang="en-US" sz="825" dirty="0">
                <a:latin typeface="+mn-ea"/>
                <a:ea typeface="+mn-ea"/>
              </a:rPr>
              <a:t>사용을 위한 기초 사용법을 학습합니다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 Minitab</a:t>
            </a:r>
            <a:r>
              <a:rPr kumimoji="0" lang="ko-KR" altLang="en-US" sz="825" dirty="0">
                <a:latin typeface="+mn-ea"/>
                <a:ea typeface="+mn-ea"/>
              </a:rPr>
              <a:t>을 통한 기본 데이터 처리 방법을 학습합니다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 Minitab </a:t>
            </a:r>
            <a:r>
              <a:rPr kumimoji="0" lang="ko-KR" altLang="en-US" sz="825" dirty="0">
                <a:latin typeface="+mn-ea"/>
                <a:ea typeface="+mn-ea"/>
              </a:rPr>
              <a:t>최신 버전의 이해할 수 있습니다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기본적인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 소개와 데이터를 그래프로 표시하는 법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데이터 분석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품질 평가에 대한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 사용법을 습득합니다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50838" y="2752477"/>
            <a:ext cx="6156325" cy="1800319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628652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2966789"/>
            <a:ext cx="6156325" cy="102002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을 처음 사용하는 사용자</a:t>
            </a:r>
          </a:p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추천 선수 교육과정 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없음</a:t>
            </a:r>
            <a:endParaRPr kumimoji="0" lang="en-US" altLang="ko-KR" sz="825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교육비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무료</a:t>
            </a:r>
            <a:endParaRPr kumimoji="0" lang="en-US" altLang="ko-KR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 시간</a:t>
            </a: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: 3</a:t>
            </a:r>
            <a:r>
              <a:rPr kumimoji="0" lang="ko-KR" altLang="en-US" sz="825" dirty="0">
                <a:latin typeface="+mn-lt"/>
                <a:ea typeface="+mj-ea"/>
              </a:rPr>
              <a:t>시간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없음</a:t>
            </a:r>
          </a:p>
        </p:txBody>
      </p:sp>
      <p:sp>
        <p:nvSpPr>
          <p:cNvPr id="1946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12. Minitab </a:t>
            </a:r>
            <a:r>
              <a:rPr lang="ko-KR" altLang="en-US" dirty="0"/>
              <a:t>솔루션 입문</a:t>
            </a:r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5521999"/>
              </p:ext>
            </p:extLst>
          </p:nvPr>
        </p:nvGraphicFramePr>
        <p:xfrm>
          <a:off x="338684" y="5656956"/>
          <a:ext cx="6185941" cy="1595499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501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12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691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53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 dirty="0"/>
                        <a:t> 세부내용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/>
                        <a:t> 시간 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919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데이터 분석 개요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데이터 분석의 개념 소개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110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통계분석 기법 선택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t-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검정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회귀분석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공정능력분석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관리도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측정시스템 분석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등 사용자의 필요에 의한 통계분석 기법 선택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919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Minitab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시연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통계분석 도구에 의한 분석 시연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58788" y="5241033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4339852"/>
              </p:ext>
            </p:extLst>
          </p:nvPr>
        </p:nvGraphicFramePr>
        <p:xfrm>
          <a:off x="354347" y="4088904"/>
          <a:ext cx="6152816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69758">
                  <a:extLst>
                    <a:ext uri="{9D8B030D-6E8A-4147-A177-3AD203B41FA5}">
                      <a16:colId xmlns:a16="http://schemas.microsoft.com/office/drawing/2014/main" val="1320274642"/>
                    </a:ext>
                  </a:extLst>
                </a:gridCol>
                <a:gridCol w="6697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13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01/15    04/09     07/03     10/15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353"/>
            <a:ext cx="6156325" cy="1488132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528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61703"/>
            <a:ext cx="6156325" cy="1107996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en-US" altLang="ko-KR" sz="825" dirty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>
                <a:latin typeface="+mn-ea"/>
                <a:ea typeface="+mn-ea"/>
              </a:rPr>
              <a:t>머신러닝</a:t>
            </a: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개요 및 전반적인 모델링 과정을 이해합니다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에 새롭게 추가되는 기능인 </a:t>
            </a:r>
            <a:r>
              <a:rPr kumimoji="0" lang="ko-KR" altLang="en-US" sz="825" dirty="0" err="1">
                <a:latin typeface="+mn-ea"/>
                <a:ea typeface="+mn-ea"/>
              </a:rPr>
              <a:t>머신러닝</a:t>
            </a:r>
            <a:r>
              <a:rPr kumimoji="0" lang="ko-KR" altLang="en-US" sz="825" dirty="0">
                <a:latin typeface="+mn-ea"/>
                <a:ea typeface="+mn-ea"/>
              </a:rPr>
              <a:t> 기법</a:t>
            </a:r>
            <a:r>
              <a:rPr kumimoji="0" lang="en-US" altLang="ko-KR" sz="825" dirty="0">
                <a:latin typeface="+mn-ea"/>
                <a:ea typeface="+mn-ea"/>
              </a:rPr>
              <a:t>(Decision Tree – CART)</a:t>
            </a:r>
            <a:r>
              <a:rPr kumimoji="0" lang="ko-KR" altLang="en-US" sz="825" dirty="0">
                <a:latin typeface="+mn-ea"/>
                <a:ea typeface="+mn-ea"/>
              </a:rPr>
              <a:t>을 소개합니다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Minitab LLC.</a:t>
            </a:r>
            <a:r>
              <a:rPr kumimoji="0" lang="ko-KR" altLang="en-US" sz="825" dirty="0">
                <a:latin typeface="+mn-ea"/>
                <a:ea typeface="+mn-ea"/>
              </a:rPr>
              <a:t>의 </a:t>
            </a:r>
            <a:r>
              <a:rPr kumimoji="0" lang="ko-KR" altLang="en-US" sz="825" dirty="0" err="1">
                <a:latin typeface="+mn-ea"/>
                <a:ea typeface="+mn-ea"/>
              </a:rPr>
              <a:t>머신러닝</a:t>
            </a:r>
            <a:r>
              <a:rPr kumimoji="0" lang="ko-KR" altLang="en-US" sz="825" dirty="0">
                <a:latin typeface="+mn-ea"/>
                <a:ea typeface="+mn-ea"/>
              </a:rPr>
              <a:t> 소프트웨어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을 이용한 기능을 시연합니다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Minitab </a:t>
            </a:r>
            <a:r>
              <a:rPr kumimoji="0" lang="ko-KR" altLang="en-US" sz="825" dirty="0">
                <a:latin typeface="+mn-ea"/>
                <a:ea typeface="+mn-ea"/>
              </a:rPr>
              <a:t>신규 기능인 </a:t>
            </a:r>
            <a:r>
              <a:rPr kumimoji="0" lang="ko-KR" altLang="en-US" sz="825" dirty="0" err="1">
                <a:latin typeface="+mn-ea"/>
                <a:ea typeface="+mn-ea"/>
              </a:rPr>
              <a:t>머신러닝</a:t>
            </a:r>
            <a:r>
              <a:rPr kumimoji="0" lang="ko-KR" altLang="en-US" sz="825" dirty="0">
                <a:latin typeface="+mn-ea"/>
                <a:ea typeface="+mn-ea"/>
              </a:rPr>
              <a:t> 기법을 학습하여 실무 데이터에 적용할 수 있습니다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>
                <a:latin typeface="+mn-ea"/>
                <a:ea typeface="+mn-ea"/>
              </a:rPr>
              <a:t>머신러닝</a:t>
            </a:r>
            <a:r>
              <a:rPr kumimoji="0" lang="ko-KR" altLang="en-US" sz="825" dirty="0">
                <a:latin typeface="+mn-ea"/>
                <a:ea typeface="+mn-ea"/>
              </a:rPr>
              <a:t> 기법과 </a:t>
            </a:r>
            <a:r>
              <a:rPr kumimoji="0" lang="en-US" altLang="ko-KR" sz="825" dirty="0">
                <a:latin typeface="+mn-ea"/>
                <a:ea typeface="+mn-ea"/>
              </a:rPr>
              <a:t>Minitab </a:t>
            </a:r>
            <a:r>
              <a:rPr kumimoji="0" lang="ko-KR" altLang="en-US" sz="825" dirty="0">
                <a:latin typeface="+mn-ea"/>
                <a:ea typeface="+mn-ea"/>
              </a:rPr>
              <a:t>사용자를 위한 통계 분석과의 연계 방법을 학습합니다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Minitab </a:t>
            </a:r>
            <a:r>
              <a:rPr kumimoji="0" lang="ko-KR" altLang="en-US" sz="825" dirty="0">
                <a:latin typeface="+mn-ea"/>
                <a:ea typeface="+mn-ea"/>
              </a:rPr>
              <a:t>및 </a:t>
            </a:r>
            <a:r>
              <a:rPr kumimoji="0" lang="en-US" altLang="ko-KR" sz="825" dirty="0">
                <a:latin typeface="+mn-ea"/>
                <a:ea typeface="+mn-ea"/>
              </a:rPr>
              <a:t>SPM </a:t>
            </a:r>
            <a:r>
              <a:rPr kumimoji="0" lang="ko-KR" altLang="en-US" sz="825" dirty="0">
                <a:latin typeface="+mn-ea"/>
                <a:ea typeface="+mn-ea"/>
              </a:rPr>
              <a:t>소프트웨어를 이용하여 </a:t>
            </a:r>
            <a:r>
              <a:rPr kumimoji="0" lang="ko-KR" altLang="en-US" sz="825" dirty="0" err="1">
                <a:latin typeface="+mn-ea"/>
                <a:ea typeface="+mn-ea"/>
              </a:rPr>
              <a:t>머신러닝</a:t>
            </a:r>
            <a:r>
              <a:rPr kumimoji="0" lang="ko-KR" altLang="en-US" sz="825" dirty="0">
                <a:latin typeface="+mn-ea"/>
                <a:ea typeface="+mn-ea"/>
              </a:rPr>
              <a:t> 기법을 실습합니다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간단한 모형 구축을 통한 결과해석 및 모형을 평가할 수 있습니다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50838" y="2752477"/>
            <a:ext cx="6156325" cy="212851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628652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2966789"/>
            <a:ext cx="6156325" cy="1400896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</a:t>
            </a: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제조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품질 분야를 포함하는 </a:t>
            </a:r>
            <a:r>
              <a:rPr kumimoji="0" lang="en-US" altLang="ko-KR" sz="825" dirty="0">
                <a:latin typeface="+mn-ea"/>
                <a:ea typeface="+mn-ea"/>
              </a:rPr>
              <a:t>Minitab </a:t>
            </a:r>
            <a:r>
              <a:rPr kumimoji="0" lang="ko-KR" altLang="en-US" sz="825" dirty="0">
                <a:latin typeface="+mn-ea"/>
                <a:ea typeface="+mn-ea"/>
              </a:rPr>
              <a:t>사용고객 또는 신규 고객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 err="1">
                <a:latin typeface="+mn-ea"/>
                <a:ea typeface="+mn-ea"/>
              </a:rPr>
              <a:t>머신러닝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 err="1">
                <a:latin typeface="+mn-ea"/>
                <a:ea typeface="+mn-ea"/>
              </a:rPr>
              <a:t>데이터마이닝</a:t>
            </a:r>
            <a:r>
              <a:rPr kumimoji="0" lang="ko-KR" altLang="en-US" sz="825" dirty="0">
                <a:latin typeface="+mn-ea"/>
                <a:ea typeface="+mn-ea"/>
              </a:rPr>
              <a:t> 등에 관심이 있는 모든 사용자</a:t>
            </a:r>
            <a:endParaRPr kumimoji="0" lang="en-US" altLang="ko-KR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추천 선수 교육과정 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Minitab </a:t>
            </a: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기초통계</a:t>
            </a:r>
            <a:endParaRPr kumimoji="0" lang="en-US" altLang="ko-KR" sz="825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교육비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무료</a:t>
            </a:r>
            <a:endParaRPr kumimoji="0" lang="en-US" altLang="ko-KR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 시간</a:t>
            </a: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: 3</a:t>
            </a:r>
            <a:r>
              <a:rPr kumimoji="0" lang="ko-KR" altLang="en-US" sz="825" dirty="0">
                <a:latin typeface="+mn-lt"/>
                <a:ea typeface="+mj-ea"/>
              </a:rPr>
              <a:t>시간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없음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1946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13. Minitab</a:t>
            </a:r>
            <a:r>
              <a:rPr lang="ko-KR" altLang="en-US" dirty="0"/>
              <a:t> </a:t>
            </a:r>
            <a:r>
              <a:rPr lang="ko-KR" altLang="en-US" dirty="0" err="1"/>
              <a:t>머신러닝</a:t>
            </a:r>
            <a:r>
              <a:rPr lang="ko-KR" altLang="en-US" dirty="0"/>
              <a:t> 입문</a:t>
            </a:r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1530232"/>
              </p:ext>
            </p:extLst>
          </p:nvPr>
        </p:nvGraphicFramePr>
        <p:xfrm>
          <a:off x="338684" y="5944986"/>
          <a:ext cx="6185941" cy="1088778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501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12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691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53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/>
                        <a:t> 세부내용 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/>
                        <a:t> 시간 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092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 러닝 소개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머신러닝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소개 및 분석절차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활용방안 학습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14:00~14:50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09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의사결정나무 학습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Minitab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에 추가될 신규 기능인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CART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알고리즘 소개 및 학습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15:00~15:50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09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SPM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시연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SPM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을 이용한 머신러닝 기법 소개 및 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16:00~16:50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58788" y="5529064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1229629"/>
              </p:ext>
            </p:extLst>
          </p:nvPr>
        </p:nvGraphicFramePr>
        <p:xfrm>
          <a:off x="354347" y="4274442"/>
          <a:ext cx="6152816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69758">
                  <a:extLst>
                    <a:ext uri="{9D8B030D-6E8A-4147-A177-3AD203B41FA5}">
                      <a16:colId xmlns:a16="http://schemas.microsoft.com/office/drawing/2014/main" val="3450313419"/>
                    </a:ext>
                  </a:extLst>
                </a:gridCol>
                <a:gridCol w="6697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13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03/04   09/02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69612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48544"/>
            <a:ext cx="6156325" cy="1388021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92560"/>
            <a:ext cx="6156325" cy="854080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>
                <a:latin typeface="+mn-ea"/>
                <a:ea typeface="+mn-ea"/>
              </a:rPr>
              <a:t>몬테카를로</a:t>
            </a:r>
            <a:r>
              <a:rPr kumimoji="0" lang="ko-KR" altLang="en-US" sz="825" dirty="0">
                <a:latin typeface="+mn-ea"/>
                <a:ea typeface="+mn-ea"/>
              </a:rPr>
              <a:t> 시뮬레이션은 모든 산업 분야 및 업무 영역에서 활용할 수 있는 분석 기법으로 본 과정은 </a:t>
            </a:r>
            <a:r>
              <a:rPr kumimoji="0" lang="ko-KR" altLang="en-US" sz="825" dirty="0" err="1">
                <a:latin typeface="+mn-ea"/>
                <a:ea typeface="+mn-ea"/>
              </a:rPr>
              <a:t>몬테카를로</a:t>
            </a:r>
            <a:r>
              <a:rPr kumimoji="0" lang="ko-KR" altLang="en-US" sz="825" dirty="0">
                <a:latin typeface="+mn-ea"/>
                <a:ea typeface="+mn-ea"/>
              </a:rPr>
              <a:t> 시뮬레이션에 관심이 있거나 업무에 활용해 보고자 하는 분들을 위해 개설된 입문 과정입니다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본 과정을 통해서 </a:t>
            </a:r>
            <a:r>
              <a:rPr kumimoji="0" lang="ko-KR" altLang="en-US" sz="825" dirty="0" err="1">
                <a:latin typeface="+mn-ea"/>
                <a:ea typeface="+mn-ea"/>
              </a:rPr>
              <a:t>몬테카를로에</a:t>
            </a:r>
            <a:r>
              <a:rPr kumimoji="0" lang="ko-KR" altLang="en-US" sz="825" dirty="0">
                <a:latin typeface="+mn-ea"/>
                <a:ea typeface="+mn-ea"/>
              </a:rPr>
              <a:t> 대한 기본적인 개념들과 간단한 실습을 통해서 어떻게 활용할 수 있는지에 대해서 학습하실 수 있습니다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본 과정은 </a:t>
            </a:r>
            <a:r>
              <a:rPr kumimoji="0" lang="ko-KR" altLang="en-US" sz="825" dirty="0" err="1">
                <a:latin typeface="+mn-ea"/>
                <a:ea typeface="+mn-ea"/>
              </a:rPr>
              <a:t>포춘</a:t>
            </a: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en-US" altLang="ko-KR" sz="825" dirty="0">
                <a:latin typeface="+mn-ea"/>
                <a:ea typeface="+mn-ea"/>
              </a:rPr>
              <a:t>500</a:t>
            </a:r>
            <a:r>
              <a:rPr kumimoji="0" lang="ko-KR" altLang="en-US" sz="825" dirty="0">
                <a:latin typeface="+mn-ea"/>
                <a:ea typeface="+mn-ea"/>
              </a:rPr>
              <a:t>대 기업의 </a:t>
            </a:r>
            <a:r>
              <a:rPr kumimoji="0" lang="en-US" altLang="ko-KR" sz="825" dirty="0">
                <a:latin typeface="+mn-ea"/>
                <a:ea typeface="+mn-ea"/>
              </a:rPr>
              <a:t>90%</a:t>
            </a:r>
            <a:r>
              <a:rPr kumimoji="0" lang="ko-KR" altLang="en-US" sz="825" dirty="0">
                <a:latin typeface="+mn-ea"/>
                <a:ea typeface="+mn-ea"/>
              </a:rPr>
              <a:t>이상 사용하고 있으면 미국 유수의 </a:t>
            </a:r>
            <a:r>
              <a:rPr kumimoji="0" lang="en-US" altLang="ko-KR" sz="825" dirty="0">
                <a:latin typeface="+mn-ea"/>
                <a:ea typeface="+mn-ea"/>
              </a:rPr>
              <a:t>MBA </a:t>
            </a:r>
            <a:r>
              <a:rPr kumimoji="0" lang="ko-KR" altLang="en-US" sz="825" dirty="0">
                <a:latin typeface="+mn-ea"/>
                <a:ea typeface="+mn-ea"/>
              </a:rPr>
              <a:t>과정에서 </a:t>
            </a:r>
            <a:r>
              <a:rPr kumimoji="0" lang="ko-KR" altLang="en-US" sz="825" dirty="0" err="1">
                <a:latin typeface="+mn-ea"/>
                <a:ea typeface="+mn-ea"/>
              </a:rPr>
              <a:t>리스크</a:t>
            </a:r>
            <a:r>
              <a:rPr kumimoji="0" lang="ko-KR" altLang="en-US" sz="825" dirty="0">
                <a:latin typeface="+mn-ea"/>
                <a:ea typeface="+mn-ea"/>
              </a:rPr>
              <a:t> 분석 실습 툴로 활용되고 있는 대표적인 툴로 </a:t>
            </a:r>
            <a:r>
              <a:rPr kumimoji="0" lang="en-US" altLang="ko-KR" sz="825" dirty="0">
                <a:latin typeface="+mn-ea"/>
                <a:ea typeface="+mn-ea"/>
              </a:rPr>
              <a:t>@RISK </a:t>
            </a:r>
            <a:r>
              <a:rPr kumimoji="0" lang="ko-KR" altLang="en-US" sz="825" dirty="0">
                <a:latin typeface="+mn-ea"/>
                <a:ea typeface="+mn-ea"/>
              </a:rPr>
              <a:t>또는 </a:t>
            </a:r>
            <a:r>
              <a:rPr kumimoji="0" lang="en-US" altLang="ko-KR" sz="825" dirty="0">
                <a:latin typeface="+mn-ea"/>
                <a:ea typeface="+mn-ea"/>
              </a:rPr>
              <a:t>Crystal Ball</a:t>
            </a:r>
            <a:r>
              <a:rPr kumimoji="0" lang="ko-KR" altLang="en-US" sz="825" dirty="0">
                <a:latin typeface="+mn-ea"/>
                <a:ea typeface="+mn-ea"/>
              </a:rPr>
              <a:t>을 사용합니다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r>
              <a:rPr kumimoji="0" lang="ko-KR" altLang="en-US" sz="825" dirty="0">
                <a:latin typeface="+mn-ea"/>
                <a:ea typeface="+mn-ea"/>
              </a:rPr>
              <a:t> </a:t>
            </a:r>
          </a:p>
        </p:txBody>
      </p:sp>
      <p:sp>
        <p:nvSpPr>
          <p:cNvPr id="26" name="직사각형 25"/>
          <p:cNvSpPr/>
          <p:nvPr/>
        </p:nvSpPr>
        <p:spPr>
          <a:xfrm>
            <a:off x="350838" y="2964104"/>
            <a:ext cx="6156325" cy="1700864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840279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3178417"/>
            <a:ext cx="6156325" cy="829586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몬테카를로 시뮬레이션에 관심이 있거나 업무 활용가능성을 타진해 보고자 하시는 모든 분</a:t>
            </a:r>
            <a:r>
              <a:rPr kumimoji="0" lang="en-US" altLang="ko-KR" sz="825" dirty="0">
                <a:latin typeface="+mn-ea"/>
                <a:ea typeface="+mn-ea"/>
              </a:rPr>
              <a:t> 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교육비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무료</a:t>
            </a:r>
            <a:endParaRPr kumimoji="0" lang="en-US" altLang="ko-KR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 시간</a:t>
            </a: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: 3</a:t>
            </a:r>
            <a:r>
              <a:rPr kumimoji="0" lang="ko-KR" altLang="en-US" sz="825" dirty="0">
                <a:latin typeface="+mn-lt"/>
                <a:ea typeface="+mj-ea"/>
              </a:rPr>
              <a:t>시간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교재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없음</a:t>
            </a:r>
            <a:endParaRPr kumimoji="0" lang="en-US" altLang="ko-KR" sz="825" dirty="0">
              <a:latin typeface="+mn-ea"/>
              <a:ea typeface="+mn-ea"/>
            </a:endParaRPr>
          </a:p>
        </p:txBody>
      </p:sp>
      <p:sp>
        <p:nvSpPr>
          <p:cNvPr id="2151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14. </a:t>
            </a:r>
            <a:r>
              <a:rPr lang="ko-KR" altLang="en-US" dirty="0" err="1"/>
              <a:t>몬테카를로</a:t>
            </a:r>
            <a:r>
              <a:rPr lang="ko-KR" altLang="en-US" dirty="0"/>
              <a:t> 시뮬레이션 입문과정</a:t>
            </a:r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9216041"/>
              </p:ext>
            </p:extLst>
          </p:nvPr>
        </p:nvGraphicFramePr>
        <p:xfrm>
          <a:off x="360596" y="5379846"/>
          <a:ext cx="6164748" cy="1779290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201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u="none" strike="noStrike" dirty="0"/>
                        <a:t> 세부내용 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/>
                        <a:t> 시간 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658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리스크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개념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리스크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분석을 위한 기본 개념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265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몬테카를로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시뮬레이션의 이해 및 모델 구축 절차</a:t>
                      </a:r>
                    </a:p>
                  </a:txBody>
                  <a:tcPr marL="6350" marR="6350" marT="6350" marB="0"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265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몬테카를로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시뮬레이션 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엑셀 기반의</a:t>
                      </a:r>
                      <a:r>
                        <a:rPr lang="ko-KR" altLang="en-US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시뮬레이션 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265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시뮬레이션 툴을 활용한 실습</a:t>
                      </a:r>
                    </a:p>
                  </a:txBody>
                  <a:tcPr marL="6350" marR="6350" marT="6350" marB="0"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265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질의 응답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결과 차트 해석 방법 및 질의 응답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58788" y="4993203"/>
            <a:ext cx="326723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0434219"/>
              </p:ext>
            </p:extLst>
          </p:nvPr>
        </p:nvGraphicFramePr>
        <p:xfrm>
          <a:off x="350837" y="4088904"/>
          <a:ext cx="6156325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6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7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092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02/05    09/03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31738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68300" y="840163"/>
            <a:ext cx="6156325" cy="1556317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1031875"/>
            <a:ext cx="6156325" cy="1234953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몬테카를로 시뮬레이션은 모든 산업 분야 및 업무 영역에서 활용할 수 있는 분석 기법으로 본 과정은 몬테카를로 시뮬레이션에 관심이 있거나 업무에 활용해 보고자 하는 분들을 위해 개설된 전문 과정입니다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본 과정을 통해서 리스크와 시뮬레이션에 대한 기본 개념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리스크 분석 시 요구되는 통계 지식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몬테카를로 시뮬레이션 모델 수립 방법 및 시뮬레이션 수행한 결과를 해석하여 다양한 의사결정 대안을 수립하는 방법을 학습하실 수 있습니다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본 과정에 참여하신 분들은 현재 빈번하게 활용하고 있는 엑셀의 정량적 분석 업무에 시뮬레이션 모델로 업그레이드 함으로써 보다 과학적이고 현실적이면서 세련된 의사결정 방법을 학습 하실 수 있습니다</a:t>
            </a:r>
            <a:r>
              <a:rPr kumimoji="0" lang="en-US" altLang="ko-KR" sz="825" dirty="0">
                <a:latin typeface="+mn-ea"/>
                <a:ea typeface="+mn-ea"/>
              </a:rPr>
              <a:t>. 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본 과정은 실습 중심의 교육을 통해서 교육 완료 후 바로 현업에서 적용해 볼 수 있도록 구성되어 있습니다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본 과정은 </a:t>
            </a:r>
            <a:r>
              <a:rPr kumimoji="0" lang="ko-KR" altLang="en-US" sz="825" dirty="0" err="1">
                <a:latin typeface="+mn-ea"/>
                <a:ea typeface="+mn-ea"/>
              </a:rPr>
              <a:t>포춘</a:t>
            </a: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en-US" altLang="ko-KR" sz="825" dirty="0">
                <a:latin typeface="+mn-ea"/>
                <a:ea typeface="+mn-ea"/>
              </a:rPr>
              <a:t>500</a:t>
            </a:r>
            <a:r>
              <a:rPr kumimoji="0" lang="ko-KR" altLang="en-US" sz="825" dirty="0">
                <a:latin typeface="+mn-ea"/>
                <a:ea typeface="+mn-ea"/>
              </a:rPr>
              <a:t>대 기업의 </a:t>
            </a:r>
            <a:r>
              <a:rPr kumimoji="0" lang="en-US" altLang="ko-KR" sz="825" dirty="0">
                <a:latin typeface="+mn-ea"/>
                <a:ea typeface="+mn-ea"/>
              </a:rPr>
              <a:t>90%</a:t>
            </a:r>
            <a:r>
              <a:rPr kumimoji="0" lang="ko-KR" altLang="en-US" sz="825" dirty="0">
                <a:latin typeface="+mn-ea"/>
                <a:ea typeface="+mn-ea"/>
              </a:rPr>
              <a:t>이상 사용하고 있으면 미국 유수의 </a:t>
            </a:r>
            <a:r>
              <a:rPr kumimoji="0" lang="en-US" altLang="ko-KR" sz="825" dirty="0">
                <a:latin typeface="+mn-ea"/>
                <a:ea typeface="+mn-ea"/>
              </a:rPr>
              <a:t>MBA </a:t>
            </a:r>
            <a:r>
              <a:rPr kumimoji="0" lang="ko-KR" altLang="en-US" sz="825" dirty="0">
                <a:latin typeface="+mn-ea"/>
                <a:ea typeface="+mn-ea"/>
              </a:rPr>
              <a:t>과정에서 리스크 분석 실습 툴로 활용되고 있는 대표적인 툴로 </a:t>
            </a:r>
            <a:r>
              <a:rPr kumimoji="0" lang="en-US" altLang="ko-KR" sz="825" b="1" dirty="0">
                <a:solidFill>
                  <a:srgbClr val="FF0000"/>
                </a:solidFill>
                <a:latin typeface="+mn-ea"/>
                <a:ea typeface="+mn-ea"/>
              </a:rPr>
              <a:t>Crystal Ball</a:t>
            </a:r>
            <a:r>
              <a:rPr kumimoji="0" lang="ko-KR" altLang="en-US" sz="825" dirty="0">
                <a:latin typeface="+mn-ea"/>
                <a:ea typeface="+mn-ea"/>
              </a:rPr>
              <a:t>을 사용합니다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50838" y="2828529"/>
            <a:ext cx="6156325" cy="2268487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720752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3008784"/>
            <a:ext cx="6156325" cy="1400896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사업타당성분석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가치 평가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수요예측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비용분석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일정예측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공정능력 예측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공차분석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위해성 평가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민감도 분석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최적화 등 이 </a:t>
            </a:r>
            <a:r>
              <a:rPr kumimoji="0" lang="ko-KR" altLang="en-US" sz="825" dirty="0" err="1">
                <a:latin typeface="+mn-ea"/>
                <a:ea typeface="+mn-ea"/>
              </a:rPr>
              <a:t>외에에도</a:t>
            </a:r>
            <a:r>
              <a:rPr kumimoji="0" lang="ko-KR" altLang="en-US" sz="825" dirty="0">
                <a:latin typeface="+mn-ea"/>
                <a:ea typeface="+mn-ea"/>
              </a:rPr>
              <a:t> 엑셀 기반의 수리적 모델을 기반으로 분석 업무를 수행하여 의사결정의 자료로 활용하고자 하는 모든 분</a:t>
            </a:r>
            <a:r>
              <a:rPr kumimoji="0" lang="en-US" altLang="ko-KR" sz="825" dirty="0">
                <a:latin typeface="+mn-ea"/>
                <a:ea typeface="+mn-ea"/>
              </a:rPr>
              <a:t> </a:t>
            </a:r>
            <a:endParaRPr kumimoji="0" lang="ko-KR" altLang="en-US" sz="825" dirty="0">
              <a:latin typeface="+mn-ea"/>
              <a:ea typeface="+mn-ea"/>
            </a:endParaRPr>
          </a:p>
          <a:p>
            <a:pPr lv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추천 선수 교육과정 </a:t>
            </a:r>
            <a:r>
              <a:rPr kumimoji="0" lang="en-US" altLang="ko-KR" sz="825" b="1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kumimoji="0" lang="ko-KR" altLang="en-US" sz="825" dirty="0">
                <a:solidFill>
                  <a:prstClr val="black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특별한 선수 과목은 없으나 기초 통계 관련 과목을 수강하는 것은 권고</a:t>
            </a:r>
            <a:endParaRPr kumimoji="0" lang="en-US" altLang="ko-KR" sz="825" dirty="0">
              <a:solidFill>
                <a:prstClr val="black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교육비 </a:t>
            </a:r>
            <a:r>
              <a:rPr kumimoji="0" lang="en-US" altLang="ko-KR" sz="825" b="1" dirty="0">
                <a:latin typeface="+mn-lt"/>
                <a:ea typeface="+mj-ea"/>
              </a:rPr>
              <a:t>: 33</a:t>
            </a:r>
            <a:r>
              <a:rPr kumimoji="0" lang="en-US" altLang="ko-KR" sz="825" dirty="0">
                <a:latin typeface="+mn-lt"/>
                <a:ea typeface="+mj-ea"/>
              </a:rPr>
              <a:t>0,000</a:t>
            </a:r>
            <a:r>
              <a:rPr kumimoji="0" lang="ko-KR" altLang="en-US" sz="825" dirty="0">
                <a:latin typeface="+mn-lt"/>
                <a:ea typeface="+mj-ea"/>
              </a:rPr>
              <a:t>원</a:t>
            </a:r>
            <a:r>
              <a:rPr kumimoji="0" lang="en-US" altLang="ko-KR" sz="825" dirty="0">
                <a:latin typeface="+mn-lt"/>
                <a:ea typeface="+mj-ea"/>
              </a:rPr>
              <a:t>(VAT </a:t>
            </a:r>
            <a:r>
              <a:rPr kumimoji="0" lang="ko-KR" altLang="en-US" sz="825" dirty="0">
                <a:latin typeface="+mn-lt"/>
                <a:ea typeface="+mj-ea"/>
              </a:rPr>
              <a:t>포함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(</a:t>
            </a:r>
            <a:r>
              <a:rPr kumimoji="0" lang="ko-KR" altLang="en-US" sz="825" dirty="0">
                <a:latin typeface="+mn-lt"/>
                <a:ea typeface="+mj-ea"/>
              </a:rPr>
              <a:t>교재</a:t>
            </a:r>
            <a:r>
              <a:rPr kumimoji="0" lang="en-US" altLang="ko-KR" sz="825" dirty="0">
                <a:latin typeface="+mn-lt"/>
                <a:ea typeface="+mj-ea"/>
              </a:rPr>
              <a:t>, </a:t>
            </a:r>
            <a:r>
              <a:rPr kumimoji="0" lang="ko-KR" altLang="en-US" sz="825" dirty="0">
                <a:latin typeface="+mn-lt"/>
                <a:ea typeface="+mj-ea"/>
              </a:rPr>
              <a:t>점심식사 제공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 시간</a:t>
            </a: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: 1</a:t>
            </a:r>
            <a:r>
              <a:rPr kumimoji="0" lang="ko-KR" altLang="en-US" sz="825" dirty="0">
                <a:latin typeface="+mn-lt"/>
                <a:ea typeface="+mj-ea"/>
              </a:rPr>
              <a:t>일</a:t>
            </a:r>
            <a:r>
              <a:rPr kumimoji="0" lang="en-US" altLang="ko-KR" sz="825" dirty="0">
                <a:latin typeface="+mn-lt"/>
                <a:ea typeface="+mj-ea"/>
              </a:rPr>
              <a:t>(7</a:t>
            </a:r>
            <a:r>
              <a:rPr kumimoji="0" lang="ko-KR" altLang="en-US" sz="825" dirty="0">
                <a:latin typeface="+mn-lt"/>
                <a:ea typeface="+mj-ea"/>
              </a:rPr>
              <a:t>시간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lt"/>
                <a:ea typeface="+mj-ea"/>
              </a:rPr>
              <a:t> 교재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 온라인 교육 신청 시 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10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만원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할인 적용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(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교재 제공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)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048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15. </a:t>
            </a:r>
            <a:r>
              <a:rPr lang="ko-KR" altLang="en-US" dirty="0" err="1"/>
              <a:t>몬테카를로</a:t>
            </a:r>
            <a:r>
              <a:rPr lang="ko-KR" altLang="en-US" dirty="0"/>
              <a:t> 시뮬레이션을 활용한 의사결정</a:t>
            </a: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9229497"/>
              </p:ext>
            </p:extLst>
          </p:nvPr>
        </p:nvGraphicFramePr>
        <p:xfrm>
          <a:off x="350837" y="4592960"/>
          <a:ext cx="6156325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6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74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092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 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03/26    10/29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431319B9-1A19-7C21-3229-A3B608FDD4E9}"/>
              </a:ext>
            </a:extLst>
          </p:cNvPr>
          <p:cNvSpPr txBox="1"/>
          <p:nvPr/>
        </p:nvSpPr>
        <p:spPr>
          <a:xfrm>
            <a:off x="458788" y="531304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3" name="표 2">
            <a:extLst>
              <a:ext uri="{FF2B5EF4-FFF2-40B4-BE49-F238E27FC236}">
                <a16:creationId xmlns:a16="http://schemas.microsoft.com/office/drawing/2014/main" id="{0AD88962-427A-C93C-0510-567C916CBC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7093310"/>
              </p:ext>
            </p:extLst>
          </p:nvPr>
        </p:nvGraphicFramePr>
        <p:xfrm>
          <a:off x="360596" y="5785628"/>
          <a:ext cx="6164748" cy="3477454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201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latin typeface="+mn-ea"/>
                          <a:ea typeface="+mn-ea"/>
                        </a:rPr>
                        <a:t> 일자 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latin typeface="+mn-ea"/>
                          <a:ea typeface="+mn-ea"/>
                        </a:rPr>
                        <a:t> 교육내용 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900" u="none" strike="noStrike" dirty="0">
                          <a:latin typeface="+mn-ea"/>
                          <a:ea typeface="+mn-ea"/>
                        </a:rPr>
                        <a:t> 세부내용 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u="none" strike="noStrike" dirty="0">
                          <a:latin typeface="+mn-ea"/>
                          <a:ea typeface="+mn-ea"/>
                        </a:rPr>
                        <a:t> 시간 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3012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시뮬레이션 개념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리스크 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&amp;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몬테카를로 시뮬레이션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4400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09:30~10:35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301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꼭지점 설계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I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시뮬레이션을 위한 기초 통계 알아보기</a:t>
                      </a:r>
                    </a:p>
                  </a:txBody>
                  <a:tcPr marL="14400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10:50~11:50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323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11:50~13:00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467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변수 정의 하기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입력변수 확률 분포 정의하기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데이터를 활용한 분포 정의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결과변수 정의하기</a:t>
                      </a:r>
                    </a:p>
                  </a:txBody>
                  <a:tcPr marL="14400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13:00~14:10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599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상관관계 및 결과 해석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변수들 간의 연관성 상관관계 정의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시뮬레이션 결과 해석 및 보고서 작성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4400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14:30~15:40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493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최적화 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&amp;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예측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제니틱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유전자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 알고리즘을 활용한 확률론적 최적화</a:t>
                      </a:r>
                      <a:endParaRPr lang="en-US" altLang="ko-KR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시뮬레이션을 고려한 예측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시계열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회귀분석</a:t>
                      </a:r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14400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16:00~17:30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0504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9707051"/>
              </p:ext>
            </p:extLst>
          </p:nvPr>
        </p:nvGraphicFramePr>
        <p:xfrm>
          <a:off x="-2292" y="560512"/>
          <a:ext cx="6860291" cy="8640823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703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20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20486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1122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훈련 과정명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일수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시간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교육비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640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Minitab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기초통계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550,000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01/20~01/21     03/17~03/18</a:t>
                      </a:r>
                    </a:p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05/12~05/13     07/07~07/08</a:t>
                      </a:r>
                      <a:b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</a:b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09/15~09/16     11/17~11/18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640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Minitab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통계적 품질관리</a:t>
                      </a: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(SQC)</a:t>
                      </a: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550,000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안양</a:t>
                      </a:r>
                      <a:endParaRPr kumimoji="0" lang="en-US" altLang="ko-KR" sz="10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03/05~03/06     05/20~05/21</a:t>
                      </a:r>
                    </a:p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09/10~09/11     11/11~11/12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Minitab </a:t>
                      </a: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통계적 공정관리</a:t>
                      </a: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(SPC) </a:t>
                      </a: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심화</a:t>
                      </a:r>
                      <a:endParaRPr kumimoji="0" lang="en-US" altLang="ko-KR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440,000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안양</a:t>
                      </a:r>
                      <a:endParaRPr kumimoji="0" lang="en-US" altLang="ko-KR" sz="10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05/22   11/13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15372809"/>
                  </a:ext>
                </a:extLst>
              </a:tr>
              <a:tr h="548640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Minitab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실험계획법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550,000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안양</a:t>
                      </a:r>
                      <a:endParaRPr kumimoji="0" lang="en-US" altLang="ko-KR" sz="10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01/22~01/23     03/19~03/20</a:t>
                      </a:r>
                    </a:p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05/14~05/15     07/09~07/10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09/17~09/18     11/19~11/20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공정 </a:t>
                      </a:r>
                      <a:r>
                        <a:rPr kumimoji="0" lang="ko-KR" altLang="en-US" sz="1000" b="1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레시피</a:t>
                      </a: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최적화 및 예측을 위한 </a:t>
                      </a:r>
                      <a:endParaRPr kumimoji="0" lang="en-US" altLang="ko-KR" sz="1000" b="1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통계적 모델링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550,000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06/25~06/26     11/26~11/27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48640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Minitab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다구찌 강건설계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550,000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02/24~02/25     07/14~07/15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48640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Minitab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신뢰성 분석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14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550,000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u="none" strike="noStrike" dirty="0">
                          <a:effectLst/>
                        </a:rPr>
                        <a:t>04/21~04/22     11/24~11/25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48640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Minitab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품질통계 개념잡기 </a:t>
                      </a:r>
                      <a:endParaRPr kumimoji="0" lang="en-US" altLang="ko-KR" sz="1000" b="1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</a:t>
                      </a: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기초통계</a:t>
                      </a: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+SQC)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21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660,000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04/15~04/17     06/17~06/19</a:t>
                      </a:r>
                    </a:p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10/21~10/23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48640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Minitab</a:t>
                      </a: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을</a:t>
                      </a: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활용한</a:t>
                      </a: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ko-KR" altLang="en-US" sz="1000" b="1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머신러닝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440,000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05/28  10/28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혼합물 실험계획법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14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550,000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(VAT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포함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02/26~02/27   09/08~09/09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Minitab 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안정성 연구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440,000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(VAT 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포함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03/25   06/11   10/27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1357696"/>
                  </a:ext>
                </a:extLst>
              </a:tr>
              <a:tr h="548640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Minitab </a:t>
                      </a:r>
                      <a:r>
                        <a:rPr kumimoji="0" lang="ko-KR" altLang="en-US" sz="1000" b="1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솔루션 입문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무료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01/15   04/09    07/03    10/15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9094280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Minitab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kumimoji="0" lang="ko-KR" altLang="en-US" sz="1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머신러닝</a:t>
                      </a:r>
                      <a:r>
                        <a:rPr kumimoji="0" lang="ko-KR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입문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무료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03/04   09/02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30894367"/>
                  </a:ext>
                </a:extLst>
              </a:tr>
              <a:tr h="548640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1" dirty="0" err="1"/>
                        <a:t>몬테카를로</a:t>
                      </a:r>
                      <a:r>
                        <a:rPr lang="ko-KR" altLang="en-US" sz="1000" b="1" dirty="0"/>
                        <a:t> 시뮬레이션 입문과정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무료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02/05    09/03</a:t>
                      </a:r>
                      <a:endParaRPr lang="en-US" altLang="ko-KR" sz="10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67264778"/>
                  </a:ext>
                </a:extLst>
              </a:tr>
              <a:tr h="548640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ko-KR" altLang="en-US" sz="1000" b="1" dirty="0" err="1"/>
                        <a:t>몬테카를로</a:t>
                      </a:r>
                      <a:r>
                        <a:rPr lang="ko-KR" altLang="en-US" sz="1000" b="1" dirty="0"/>
                        <a:t> 시뮬레이션을 활용한 의사결정</a:t>
                      </a:r>
                      <a:endParaRPr kumimoji="0" lang="ko-KR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330,000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원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(VAT </a:t>
                      </a:r>
                      <a:r>
                        <a:rPr kumimoji="0" lang="ko-KR" altLang="en-US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포함</a:t>
                      </a:r>
                      <a:r>
                        <a:rPr kumimoji="0" lang="en-US" altLang="ko-KR" sz="1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) 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</a:t>
                      </a:r>
                      <a:r>
                        <a:rPr kumimoji="0" lang="ko-KR" altLang="en-US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인덕원</a:t>
                      </a:r>
                      <a:r>
                        <a:rPr kumimoji="0" lang="en-US" altLang="ko-KR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03/26    10/29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1640941"/>
                  </a:ext>
                </a:extLst>
              </a:tr>
            </a:tbl>
          </a:graphicData>
        </a:graphic>
      </p:graphicFrame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2026 </a:t>
            </a:r>
            <a:r>
              <a:rPr lang="ko-KR" altLang="en-US" dirty="0"/>
              <a:t>이레테크 교육과정</a:t>
            </a:r>
          </a:p>
        </p:txBody>
      </p:sp>
    </p:spTree>
    <p:extLst>
      <p:ext uri="{BB962C8B-B14F-4D97-AF65-F5344CB8AC3E}">
        <p14:creationId xmlns:p14="http://schemas.microsoft.com/office/powerpoint/2010/main" val="3630755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/>
          <p:cNvSpPr/>
          <p:nvPr/>
        </p:nvSpPr>
        <p:spPr>
          <a:xfrm>
            <a:off x="336550" y="838200"/>
            <a:ext cx="6226175" cy="121602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latin typeface="+mn-ea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4500" y="714375"/>
            <a:ext cx="297021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336550" y="1039813"/>
            <a:ext cx="6156325" cy="854080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 사용을 위한 기초 사용법 및 보다 효율적인 사용을 위한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 팁을 배우고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 사용법의 기초를 익히며 그래프 활용 능력을 습득하게 됩니다</a:t>
            </a:r>
            <a:r>
              <a:rPr kumimoji="0" lang="en-US" altLang="en-US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ko-KR" altLang="en-US" sz="825" dirty="0">
              <a:latin typeface="+mn-ea"/>
              <a:ea typeface="+mn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가장 일반적이며 많이 사용하는 </a:t>
            </a:r>
            <a:r>
              <a:rPr kumimoji="0" lang="ko-KR" altLang="en-US" sz="825" dirty="0" err="1">
                <a:latin typeface="+mn-ea"/>
                <a:ea typeface="+mn-ea"/>
              </a:rPr>
              <a:t>기초통계량의</a:t>
            </a:r>
            <a:r>
              <a:rPr kumimoji="0" lang="ko-KR" altLang="en-US" sz="825" dirty="0">
                <a:latin typeface="+mn-ea"/>
                <a:ea typeface="+mn-ea"/>
              </a:rPr>
              <a:t> 산출 및 해석 방법을 다루고</a:t>
            </a:r>
            <a:r>
              <a:rPr kumimoji="0" lang="en-US" altLang="ko-KR" sz="825" dirty="0">
                <a:latin typeface="+mn-ea"/>
                <a:ea typeface="+mn-ea"/>
              </a:rPr>
              <a:t>,</a:t>
            </a:r>
            <a:r>
              <a:rPr kumimoji="0" lang="en-US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단일 모집단의 평균 검정</a:t>
            </a:r>
            <a:r>
              <a:rPr kumimoji="0" lang="en-US" altLang="en-US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두 모집단 혹은 그 이상의 집단들에 대한 비교를 위한 </a:t>
            </a:r>
            <a:r>
              <a:rPr kumimoji="0" lang="en-US" altLang="en-US" sz="825" dirty="0">
                <a:latin typeface="+mn-ea"/>
                <a:ea typeface="+mn-ea"/>
              </a:rPr>
              <a:t>t-</a:t>
            </a:r>
            <a:r>
              <a:rPr kumimoji="0" lang="ko-KR" altLang="en-US" sz="825" dirty="0">
                <a:latin typeface="+mn-ea"/>
                <a:ea typeface="+mn-ea"/>
              </a:rPr>
              <a:t>검정 또는 분산분석</a:t>
            </a:r>
            <a:r>
              <a:rPr kumimoji="0" lang="en-US" altLang="ko-KR" sz="825" dirty="0">
                <a:latin typeface="+mn-ea"/>
                <a:ea typeface="+mn-ea"/>
              </a:rPr>
              <a:t>(ANOVA)</a:t>
            </a:r>
            <a:r>
              <a:rPr kumimoji="0" lang="ko-KR" altLang="en-US" sz="825" dirty="0">
                <a:latin typeface="+mn-ea"/>
                <a:ea typeface="+mn-ea"/>
              </a:rPr>
              <a:t> 등을 다룹니다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r>
              <a:rPr kumimoji="0" lang="ko-KR" altLang="en-US" sz="825" dirty="0">
                <a:latin typeface="+mn-ea"/>
                <a:ea typeface="+mn-ea"/>
              </a:rPr>
              <a:t>이러한 통계분석 과정에 필요한 그래프를 다양하게 나타낼 수 있는 표현 방법을 익히게 됩니다</a:t>
            </a:r>
            <a:r>
              <a:rPr kumimoji="0" lang="en-US" altLang="en-US" sz="825" dirty="0">
                <a:latin typeface="+mn-ea"/>
                <a:ea typeface="+mn-ea"/>
              </a:rPr>
              <a:t>.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336550" y="2366963"/>
            <a:ext cx="6226175" cy="244157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latin typeface="+mn-ea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336549" y="2497138"/>
            <a:ext cx="6226175" cy="1782411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 대상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기업체의 품질관리 담당자</a:t>
            </a:r>
            <a:r>
              <a:rPr kumimoji="0" lang="en-US" altLang="ko-KR" sz="825" dirty="0">
                <a:latin typeface="+mn-lt"/>
                <a:ea typeface="+mj-ea"/>
              </a:rPr>
              <a:t>, </a:t>
            </a:r>
            <a:r>
              <a:rPr kumimoji="0" lang="ko-KR" altLang="en-US" sz="825" dirty="0">
                <a:latin typeface="+mn-lt"/>
                <a:ea typeface="+mj-ea"/>
              </a:rPr>
              <a:t>경영혁신 담당자</a:t>
            </a:r>
            <a:r>
              <a:rPr kumimoji="0" lang="en-US" altLang="ko-KR" sz="825" dirty="0">
                <a:latin typeface="+mn-lt"/>
                <a:ea typeface="+mj-ea"/>
              </a:rPr>
              <a:t>, 6</a:t>
            </a:r>
            <a:r>
              <a:rPr kumimoji="0" lang="ko-KR" altLang="en-US" sz="825" dirty="0">
                <a:latin typeface="+mn-lt"/>
                <a:ea typeface="+mj-ea"/>
              </a:rPr>
              <a:t>시그마 추진 실무자</a:t>
            </a:r>
            <a:r>
              <a:rPr kumimoji="0" lang="en-US" altLang="ko-KR" sz="825" dirty="0">
                <a:latin typeface="+mn-lt"/>
                <a:ea typeface="+mj-ea"/>
              </a:rPr>
              <a:t>, Minitab</a:t>
            </a:r>
            <a:r>
              <a:rPr kumimoji="0" lang="ko-KR" altLang="en-US" sz="825" dirty="0">
                <a:latin typeface="+mn-lt"/>
                <a:ea typeface="+mj-ea"/>
              </a:rPr>
              <a:t> 고급 사용자</a:t>
            </a:r>
            <a:r>
              <a:rPr kumimoji="0" lang="en-US" altLang="ko-KR" sz="825" dirty="0">
                <a:latin typeface="+mn-lt"/>
                <a:ea typeface="+mj-ea"/>
              </a:rPr>
              <a:t>, 6</a:t>
            </a:r>
            <a:r>
              <a:rPr kumimoji="0" lang="ko-KR" altLang="en-US" sz="825" dirty="0">
                <a:latin typeface="+mn-lt"/>
                <a:ea typeface="+mj-ea"/>
              </a:rPr>
              <a:t>시그마 품질관리 </a:t>
            </a:r>
            <a:br>
              <a:rPr kumimoji="0" lang="en-US" altLang="ko-KR" sz="825" dirty="0">
                <a:latin typeface="+mn-lt"/>
                <a:ea typeface="+mj-ea"/>
              </a:rPr>
            </a:br>
            <a:r>
              <a:rPr kumimoji="0" lang="en-US" altLang="ko-KR" sz="825" dirty="0">
                <a:latin typeface="+mn-lt"/>
                <a:ea typeface="+mj-ea"/>
              </a:rPr>
              <a:t>    </a:t>
            </a:r>
            <a:r>
              <a:rPr kumimoji="0" lang="ko-KR" altLang="en-US" sz="825" dirty="0">
                <a:latin typeface="+mn-lt"/>
                <a:ea typeface="+mj-ea"/>
              </a:rPr>
              <a:t>분야의 취업희망자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추천 선수 교육과정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없음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교육비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en-US" altLang="ko-KR" sz="825" dirty="0">
                <a:latin typeface="+mn-lt"/>
                <a:ea typeface="+mj-ea"/>
              </a:rPr>
              <a:t>550,000</a:t>
            </a:r>
            <a:r>
              <a:rPr kumimoji="0" lang="ko-KR" altLang="en-US" sz="825" dirty="0">
                <a:latin typeface="+mn-lt"/>
                <a:ea typeface="+mj-ea"/>
              </a:rPr>
              <a:t>원</a:t>
            </a:r>
            <a:r>
              <a:rPr kumimoji="0" lang="en-US" altLang="ko-KR" sz="825" dirty="0">
                <a:latin typeface="+mn-lt"/>
                <a:ea typeface="+mj-ea"/>
              </a:rPr>
              <a:t>(VAT </a:t>
            </a:r>
            <a:r>
              <a:rPr kumimoji="0" lang="ko-KR" altLang="en-US" sz="825" dirty="0">
                <a:latin typeface="+mn-lt"/>
                <a:ea typeface="+mj-ea"/>
              </a:rPr>
              <a:t>포함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(</a:t>
            </a:r>
            <a:r>
              <a:rPr kumimoji="0" lang="ko-KR" altLang="en-US" sz="825" dirty="0">
                <a:latin typeface="+mn-lt"/>
                <a:ea typeface="+mj-ea"/>
              </a:rPr>
              <a:t>교재</a:t>
            </a:r>
            <a:r>
              <a:rPr kumimoji="0" lang="en-US" altLang="ko-KR" sz="825" dirty="0">
                <a:latin typeface="+mn-lt"/>
                <a:ea typeface="+mj-ea"/>
              </a:rPr>
              <a:t>, </a:t>
            </a:r>
            <a:r>
              <a:rPr kumimoji="0" lang="ko-KR" altLang="en-US" sz="825" dirty="0">
                <a:latin typeface="+mn-lt"/>
                <a:ea typeface="+mj-ea"/>
              </a:rPr>
              <a:t>점심식사 제공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 시간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en-US" altLang="ko-KR" sz="825" dirty="0">
                <a:latin typeface="+mn-lt"/>
                <a:ea typeface="+mj-ea"/>
              </a:rPr>
              <a:t>2</a:t>
            </a:r>
            <a:r>
              <a:rPr kumimoji="0" lang="ko-KR" altLang="en-US" sz="825" dirty="0">
                <a:latin typeface="+mn-lt"/>
                <a:ea typeface="+mj-ea"/>
              </a:rPr>
              <a:t>일</a:t>
            </a:r>
            <a:r>
              <a:rPr kumimoji="0" lang="en-US" altLang="ko-KR" sz="825" dirty="0">
                <a:latin typeface="+mn-lt"/>
                <a:ea typeface="+mj-ea"/>
              </a:rPr>
              <a:t>(14</a:t>
            </a:r>
            <a:r>
              <a:rPr kumimoji="0" lang="ko-KR" altLang="en-US" sz="825" dirty="0">
                <a:latin typeface="+mn-lt"/>
                <a:ea typeface="+mj-ea"/>
              </a:rPr>
              <a:t>시간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lt"/>
                <a:ea typeface="+mj-ea"/>
              </a:rPr>
              <a:t> 교재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 온라인 교육 신청 시 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10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만원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할인 적용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(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교재 제공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)</a:t>
            </a:r>
            <a:endParaRPr kumimoji="0" lang="ko-KR" altLang="en-US" sz="825" b="1" dirty="0">
              <a:solidFill>
                <a:srgbClr val="FF0000"/>
              </a:solidFill>
              <a:latin typeface="+mn-lt"/>
              <a:ea typeface="+mj-ea"/>
            </a:endParaRPr>
          </a:p>
          <a:p>
            <a:pPr eaLnBrk="1" fontAlgn="auto" latinLnBrk="1" hangingPunct="1">
              <a:spcBef>
                <a:spcPts val="450"/>
              </a:spcBef>
              <a:spcAft>
                <a:spcPts val="0"/>
              </a:spcAft>
              <a:defRPr/>
            </a:pPr>
            <a:r>
              <a:rPr kumimoji="0" lang="ko-KR" altLang="en-US" sz="825" dirty="0">
                <a:latin typeface="+mj-ea"/>
                <a:ea typeface="+mj-ea"/>
              </a:rPr>
              <a:t> </a:t>
            </a:r>
            <a:endParaRPr kumimoji="0" lang="en-US" altLang="ko-KR" sz="825" dirty="0">
              <a:latin typeface="+mj-lt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ko-KR" altLang="en-US" sz="825" dirty="0">
              <a:latin typeface="+mj-lt"/>
              <a:ea typeface="+mn-e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44500" y="2250728"/>
            <a:ext cx="297021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5684454"/>
              </p:ext>
            </p:extLst>
          </p:nvPr>
        </p:nvGraphicFramePr>
        <p:xfrm>
          <a:off x="336549" y="4016896"/>
          <a:ext cx="6226175" cy="529224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311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45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604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6024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85" marR="68585" marT="34254" marB="34254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85" marR="68585" marT="34254" marB="34254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85" marR="68585" marT="34254" marB="34254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3200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85" marR="68585" marT="34254" marB="34254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85" marR="68585" marT="34254" marB="34254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01/20~01/21     03/17~03/18     05/12~05/13     </a:t>
                      </a:r>
                    </a:p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07/07~07/08     09/15~09/16     11/17~11/18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+mn-ea"/>
                      </a:endParaRPr>
                    </a:p>
                  </a:txBody>
                  <a:tcPr marL="68585" marR="68585" marT="34254" marB="34254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458788" y="5097016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sp>
        <p:nvSpPr>
          <p:cNvPr id="8298" name="제목 2"/>
          <p:cNvSpPr>
            <a:spLocks noGrp="1"/>
          </p:cNvSpPr>
          <p:nvPr>
            <p:ph type="title"/>
          </p:nvPr>
        </p:nvSpPr>
        <p:spPr>
          <a:xfrm>
            <a:off x="217150" y="57150"/>
            <a:ext cx="3643898" cy="425618"/>
          </a:xfrm>
        </p:spPr>
        <p:txBody>
          <a:bodyPr/>
          <a:lstStyle/>
          <a:p>
            <a:r>
              <a:rPr lang="en-US" altLang="ko-KR"/>
              <a:t>1. Minitab </a:t>
            </a:r>
            <a:r>
              <a:rPr lang="ko-KR" altLang="en-US"/>
              <a:t>기초통계</a:t>
            </a:r>
          </a:p>
        </p:txBody>
      </p:sp>
      <p:graphicFrame>
        <p:nvGraphicFramePr>
          <p:cNvPr id="3" name="표 2">
            <a:extLst>
              <a:ext uri="{FF2B5EF4-FFF2-40B4-BE49-F238E27FC236}">
                <a16:creationId xmlns:a16="http://schemas.microsoft.com/office/drawing/2014/main" id="{A6D47D02-AB58-EEFB-7EE5-0160A4EB59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4399297"/>
              </p:ext>
            </p:extLst>
          </p:nvPr>
        </p:nvGraphicFramePr>
        <p:xfrm>
          <a:off x="332656" y="5473318"/>
          <a:ext cx="6221284" cy="3526935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378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358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54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54002" marR="540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54002" marR="540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세부내용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54002" marR="540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시간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54002" marR="54002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195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</a:t>
                      </a:r>
                      <a:r>
                        <a:rPr lang="en-US" altLang="ko-KR" sz="800" u="none" strike="noStrike" dirty="0"/>
                        <a:t>1</a:t>
                      </a:r>
                      <a:r>
                        <a:rPr lang="ko-KR" altLang="en-US" sz="800" u="none" strike="noStrike" dirty="0"/>
                        <a:t>일차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54002" marR="540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미니탭 소개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Minitab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화면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및 파일 구조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데이터 다루기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데이터 편집 방법 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I (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데이터 추출 및 병합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)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  <a:cs typeface="+mn-cs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데이터 편집 방법 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II (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데이터 변환 및 생성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점심식사 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통계 개요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통계의 역할 및 데이터 유형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기초통계</a:t>
                      </a:r>
                      <a:b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</a:b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및</a:t>
                      </a:r>
                      <a:b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</a:b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그래프 분석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기술통계량을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통한 연속형 데이터 요약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그래프 분석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히스토그램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상자그림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638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그래프 분석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상관분석과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산점도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1195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u="none" strike="noStrike" dirty="0"/>
                        <a:t>2</a:t>
                      </a:r>
                      <a:r>
                        <a:rPr lang="ko-KR" altLang="en-US" sz="800" u="none" strike="noStrike" dirty="0"/>
                        <a:t>일차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54002" marR="54002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확률분포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확률 분포의 이해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정규분포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통계적 추론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가설 검정의 이해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평균에 대한 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검정 </a:t>
                      </a:r>
                      <a:r>
                        <a:rPr lang="pl-PL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I (One-Sample Z, One-Sample t)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점심 시간 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통계적 추론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평균에 대한 검정 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II (Two-Sample t, Paired t)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분산분석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분산분석의 이해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011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일원 분산분석의 이해 및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478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상관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/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회귀분석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상관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회귀 분석의 이해  및 실습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/>
          <p:cNvSpPr/>
          <p:nvPr/>
        </p:nvSpPr>
        <p:spPr>
          <a:xfrm>
            <a:off x="333375" y="835025"/>
            <a:ext cx="6154738" cy="73342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9738" y="71120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333375" y="1038225"/>
            <a:ext cx="6154738" cy="346249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>
                <a:latin typeface="+mn-ea"/>
                <a:ea typeface="+mn-ea"/>
              </a:rPr>
              <a:t>관리도를</a:t>
            </a:r>
            <a:r>
              <a:rPr kumimoji="0" lang="ko-KR" altLang="en-US" sz="825" dirty="0">
                <a:latin typeface="+mn-ea"/>
                <a:ea typeface="+mn-ea"/>
              </a:rPr>
              <a:t> 비롯하여 측정시스템분석</a:t>
            </a:r>
            <a:r>
              <a:rPr kumimoji="0" lang="en-US" altLang="en-US" sz="825" dirty="0">
                <a:latin typeface="+mn-ea"/>
                <a:ea typeface="+mn-ea"/>
              </a:rPr>
              <a:t>(MSA), </a:t>
            </a:r>
            <a:r>
              <a:rPr kumimoji="0" lang="ko-KR" altLang="en-US" sz="825" dirty="0">
                <a:latin typeface="+mn-ea"/>
                <a:ea typeface="+mn-ea"/>
              </a:rPr>
              <a:t>공정능력분석 등 공정관리에 꼭 필요한 도구들을 학습하는 과정입니다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r>
              <a:rPr kumimoji="0" lang="ko-KR" altLang="en-US" sz="825" dirty="0">
                <a:latin typeface="+mn-ea"/>
                <a:ea typeface="+mn-ea"/>
              </a:rPr>
              <a:t>각 도구들의 연관성과 유기적인 연계 활용 방안을 배움으로써 효율적인 공정관리를 할 수 있는 전문지식을 습득하게 됩니다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341313" y="1824038"/>
            <a:ext cx="6154737" cy="2408882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ctr" latinLnBrk="1" hangingPunct="1">
              <a:defRPr/>
            </a:pPr>
            <a:endParaRPr lang="ko-KR" altLang="ko-KR" dirty="0"/>
          </a:p>
        </p:txBody>
      </p:sp>
      <p:sp>
        <p:nvSpPr>
          <p:cNvPr id="19" name="TextBox 18"/>
          <p:cNvSpPr txBox="1"/>
          <p:nvPr/>
        </p:nvSpPr>
        <p:spPr>
          <a:xfrm>
            <a:off x="447675" y="1700213"/>
            <a:ext cx="2971800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0" name="직사각형 19"/>
          <p:cNvSpPr/>
          <p:nvPr/>
        </p:nvSpPr>
        <p:spPr>
          <a:xfrm>
            <a:off x="341313" y="2038350"/>
            <a:ext cx="6154737" cy="1400896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기업체의 품질관리 담당자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경영혁신 담당자</a:t>
            </a:r>
            <a:r>
              <a:rPr kumimoji="0" lang="en-US" altLang="ko-KR" sz="825" dirty="0">
                <a:latin typeface="+mn-ea"/>
                <a:ea typeface="+mn-ea"/>
              </a:rPr>
              <a:t>, 6</a:t>
            </a:r>
            <a:r>
              <a:rPr kumimoji="0" lang="ko-KR" altLang="en-US" sz="825" dirty="0">
                <a:latin typeface="+mn-ea"/>
                <a:ea typeface="+mn-ea"/>
              </a:rPr>
              <a:t>시그마 추진 실무자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br>
              <a:rPr kumimoji="0" lang="en-US" altLang="ko-KR" sz="825" dirty="0">
                <a:latin typeface="+mn-ea"/>
                <a:ea typeface="+mn-ea"/>
              </a:rPr>
            </a:br>
            <a:r>
              <a:rPr kumimoji="0" lang="en-US" altLang="ko-KR" sz="825" dirty="0">
                <a:latin typeface="+mn-ea"/>
                <a:ea typeface="+mn-ea"/>
              </a:rPr>
              <a:t> Minitab</a:t>
            </a:r>
            <a:r>
              <a:rPr kumimoji="0" lang="ko-KR" altLang="en-US" sz="825" dirty="0">
                <a:latin typeface="+mn-ea"/>
                <a:ea typeface="+mn-ea"/>
              </a:rPr>
              <a:t> 고급 사용자</a:t>
            </a:r>
            <a:r>
              <a:rPr kumimoji="0" lang="en-US" altLang="ko-KR" sz="825" dirty="0">
                <a:latin typeface="+mn-ea"/>
                <a:ea typeface="+mn-ea"/>
              </a:rPr>
              <a:t>, 6</a:t>
            </a:r>
            <a:r>
              <a:rPr kumimoji="0" lang="ko-KR" altLang="en-US" sz="825" dirty="0">
                <a:latin typeface="+mn-ea"/>
                <a:ea typeface="+mn-ea"/>
              </a:rPr>
              <a:t>시그마 품질관리 분야의 취업희망자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품질경영기사 자격증 취득 희망자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추천 선수 교육과정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 기초통계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교육비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en-US" altLang="ko-KR" sz="825" dirty="0">
                <a:latin typeface="+mn-lt"/>
                <a:ea typeface="+mj-ea"/>
              </a:rPr>
              <a:t>550,000</a:t>
            </a:r>
            <a:r>
              <a:rPr kumimoji="0" lang="ko-KR" altLang="en-US" sz="825" dirty="0">
                <a:latin typeface="+mn-lt"/>
                <a:ea typeface="+mj-ea"/>
              </a:rPr>
              <a:t>원</a:t>
            </a:r>
            <a:r>
              <a:rPr kumimoji="0" lang="en-US" altLang="ko-KR" sz="825" dirty="0">
                <a:latin typeface="+mn-lt"/>
                <a:ea typeface="+mj-ea"/>
              </a:rPr>
              <a:t>(VAT </a:t>
            </a:r>
            <a:r>
              <a:rPr kumimoji="0" lang="ko-KR" altLang="en-US" sz="825" dirty="0">
                <a:latin typeface="+mn-lt"/>
                <a:ea typeface="+mj-ea"/>
              </a:rPr>
              <a:t>포함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(</a:t>
            </a:r>
            <a:r>
              <a:rPr kumimoji="0" lang="ko-KR" altLang="en-US" sz="825" dirty="0">
                <a:latin typeface="+mn-lt"/>
                <a:ea typeface="+mj-ea"/>
              </a:rPr>
              <a:t>교재</a:t>
            </a:r>
            <a:r>
              <a:rPr kumimoji="0" lang="en-US" altLang="ko-KR" sz="825" dirty="0">
                <a:latin typeface="+mn-lt"/>
                <a:ea typeface="+mj-ea"/>
              </a:rPr>
              <a:t>, </a:t>
            </a:r>
            <a:r>
              <a:rPr kumimoji="0" lang="ko-KR" altLang="en-US" sz="825" dirty="0">
                <a:latin typeface="+mn-lt"/>
                <a:ea typeface="+mj-ea"/>
              </a:rPr>
              <a:t>점심식사 제공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 시간</a:t>
            </a: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: 2</a:t>
            </a:r>
            <a:r>
              <a:rPr kumimoji="0" lang="ko-KR" altLang="en-US" sz="825" dirty="0">
                <a:latin typeface="+mn-lt"/>
                <a:ea typeface="+mj-ea"/>
              </a:rPr>
              <a:t>일</a:t>
            </a:r>
            <a:r>
              <a:rPr kumimoji="0" lang="en-US" altLang="ko-KR" sz="825" dirty="0">
                <a:latin typeface="+mn-lt"/>
                <a:ea typeface="+mj-ea"/>
              </a:rPr>
              <a:t>(14</a:t>
            </a:r>
            <a:r>
              <a:rPr kumimoji="0" lang="ko-KR" altLang="en-US" sz="825" dirty="0">
                <a:latin typeface="+mn-lt"/>
                <a:ea typeface="+mj-ea"/>
              </a:rPr>
              <a:t>시간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lt"/>
                <a:ea typeface="+mj-ea"/>
              </a:rPr>
              <a:t> 교재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 온라인 교육 신청 시 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10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만원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할인 적용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(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교재 제공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)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2656" y="459296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831087"/>
              </p:ext>
            </p:extLst>
          </p:nvPr>
        </p:nvGraphicFramePr>
        <p:xfrm>
          <a:off x="332656" y="3656856"/>
          <a:ext cx="6154736" cy="457854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7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080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4588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10" marB="34310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10" marB="34310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10" marB="3431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7314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10" marB="34310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10" marB="34310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03/05~03/06     05/20~05/21     09/10~09/11     11/11~11/12</a:t>
                      </a:r>
                    </a:p>
                  </a:txBody>
                  <a:tcPr marL="68571" marR="68571" marT="34310" marB="3431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337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2. Minitab </a:t>
            </a:r>
            <a:r>
              <a:rPr lang="ko-KR" altLang="en-US"/>
              <a:t>통계적 품질관리</a:t>
            </a:r>
            <a:r>
              <a:rPr lang="en-US" altLang="ko-KR"/>
              <a:t>(SQC)</a:t>
            </a:r>
            <a:endParaRPr lang="ko-KR" altLang="en-US"/>
          </a:p>
        </p:txBody>
      </p:sp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AE95DF7B-7BBD-034D-DE47-DB0F38DC28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2769326"/>
              </p:ext>
            </p:extLst>
          </p:nvPr>
        </p:nvGraphicFramePr>
        <p:xfrm>
          <a:off x="296863" y="4948556"/>
          <a:ext cx="6191250" cy="4433413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280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39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169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23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60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 일자 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 교육내용 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 세부내용 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 시간 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130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기초통계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품질관리 관점에서의 중심위치 및 산포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정규분포의 이해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기술통계량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산출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QC7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품질관리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(QC) 7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도구의 활용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QC7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그래프 분석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파레토 차트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상자그림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산점도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등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측정시스템분석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측정시스템 분석의 개념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측정시스템 변동의 이해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Gage R&amp;R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교차 및 내포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131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측정시스템 정밀도 검정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Gage R&amp;R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실습</a:t>
                      </a:r>
                      <a:endParaRPr lang="en-US" altLang="ko-KR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130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측정시스템분석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측정시스템 정확도 검정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선형성 및 치우침 연구 실습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관리도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관리도 개념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종류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관리상태와 관리이탈 유형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관리도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계량형 관리도 실습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en-US" altLang="ko-KR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Xbar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-R, </a:t>
                      </a:r>
                      <a:r>
                        <a:rPr lang="en-US" altLang="ko-KR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Xbar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-S, I-MR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관리도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공정능력분석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공정능력지수의 개념 및 종류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6130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공정능력지수의 산출 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(Cp, Pp,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시그마수준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8789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공정능력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식스팩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자동화된 공정능력분석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76D865-2A36-23DD-8A6C-90130EBE00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직사각형 14">
            <a:extLst>
              <a:ext uri="{FF2B5EF4-FFF2-40B4-BE49-F238E27FC236}">
                <a16:creationId xmlns:a16="http://schemas.microsoft.com/office/drawing/2014/main" id="{A5C88A29-D0B4-2813-CBE4-3ED6969F8834}"/>
              </a:ext>
            </a:extLst>
          </p:cNvPr>
          <p:cNvSpPr/>
          <p:nvPr/>
        </p:nvSpPr>
        <p:spPr>
          <a:xfrm>
            <a:off x="333375" y="835025"/>
            <a:ext cx="6154738" cy="73342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E2F46F9-DFB6-8A65-9F9E-41EAD7FA3779}"/>
              </a:ext>
            </a:extLst>
          </p:cNvPr>
          <p:cNvSpPr txBox="1"/>
          <p:nvPr/>
        </p:nvSpPr>
        <p:spPr>
          <a:xfrm>
            <a:off x="439738" y="71120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2283AD9D-14A8-A8FD-708E-7448A14979BB}"/>
              </a:ext>
            </a:extLst>
          </p:cNvPr>
          <p:cNvSpPr/>
          <p:nvPr/>
        </p:nvSpPr>
        <p:spPr>
          <a:xfrm>
            <a:off x="333375" y="1038225"/>
            <a:ext cx="6154738" cy="346249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highlight>
                  <a:srgbClr val="FFFFFF"/>
                </a:highlight>
                <a:latin typeface="+mn-ea"/>
                <a:ea typeface="+mn-ea"/>
              </a:rPr>
              <a:t>데이터 기반의 정확한 분석과 통계적 의사결정을 통해 복잡한 품질 문제를 해결할 수 있는 역량을 키울 수 있는 과정입니다</a:t>
            </a:r>
            <a:r>
              <a:rPr kumimoji="0" lang="en-US" altLang="ko-KR" sz="825" dirty="0">
                <a:highlight>
                  <a:srgbClr val="FFFFFF"/>
                </a:highlight>
                <a:latin typeface="+mn-ea"/>
                <a:ea typeface="+mn-ea"/>
              </a:rPr>
              <a:t>.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highlight>
                  <a:srgbClr val="FFFFFF"/>
                </a:highlight>
                <a:latin typeface="+mn-ea"/>
                <a:ea typeface="+mn-ea"/>
              </a:rPr>
              <a:t>SPC</a:t>
            </a:r>
            <a:r>
              <a:rPr kumimoji="0" lang="ko-KR" altLang="en-US" sz="825" dirty="0">
                <a:highlight>
                  <a:srgbClr val="FFFFFF"/>
                </a:highlight>
                <a:latin typeface="+mn-ea"/>
                <a:ea typeface="+mn-ea"/>
              </a:rPr>
              <a:t>의 의미부터 공정 관리</a:t>
            </a:r>
            <a:r>
              <a:rPr kumimoji="0" lang="en-US" altLang="ko-KR" sz="825" dirty="0">
                <a:highlight>
                  <a:srgbClr val="FFFFFF"/>
                </a:highlight>
                <a:latin typeface="+mn-ea"/>
                <a:ea typeface="+mn-ea"/>
              </a:rPr>
              <a:t>, </a:t>
            </a:r>
            <a:r>
              <a:rPr kumimoji="0" lang="ko-KR" altLang="en-US" sz="825" dirty="0">
                <a:highlight>
                  <a:srgbClr val="FFFFFF"/>
                </a:highlight>
                <a:latin typeface="+mn-ea"/>
                <a:ea typeface="+mn-ea"/>
              </a:rPr>
              <a:t>관리도 심화 내용을 깊이 있게 학습합니다</a:t>
            </a:r>
            <a:r>
              <a:rPr kumimoji="0" lang="en-US" altLang="ko-KR" sz="825" dirty="0">
                <a:highlight>
                  <a:srgbClr val="FFFFFF"/>
                </a:highlight>
                <a:latin typeface="+mn-ea"/>
                <a:ea typeface="+mn-ea"/>
              </a:rPr>
              <a:t>.</a:t>
            </a:r>
            <a:endParaRPr kumimoji="0" lang="ko-KR" altLang="en-US" sz="825" dirty="0">
              <a:highlight>
                <a:srgbClr val="FFFFFF"/>
              </a:highlight>
              <a:latin typeface="+mn-ea"/>
              <a:ea typeface="+mn-ea"/>
            </a:endParaRPr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57F6884E-BCB7-5862-6B49-167D45F3EE7D}"/>
              </a:ext>
            </a:extLst>
          </p:cNvPr>
          <p:cNvSpPr/>
          <p:nvPr/>
        </p:nvSpPr>
        <p:spPr>
          <a:xfrm>
            <a:off x="341313" y="1824038"/>
            <a:ext cx="6154737" cy="2408882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ctr" latinLnBrk="1" hangingPunct="1">
              <a:defRPr/>
            </a:pPr>
            <a:endParaRPr lang="ko-KR" altLang="ko-KR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7530C71-C1BB-EFE5-4E84-59C9C3541042}"/>
              </a:ext>
            </a:extLst>
          </p:cNvPr>
          <p:cNvSpPr txBox="1"/>
          <p:nvPr/>
        </p:nvSpPr>
        <p:spPr>
          <a:xfrm>
            <a:off x="447675" y="1700213"/>
            <a:ext cx="2971800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504AD4E0-C47F-62CB-FF22-40110D128F45}"/>
              </a:ext>
            </a:extLst>
          </p:cNvPr>
          <p:cNvSpPr/>
          <p:nvPr/>
        </p:nvSpPr>
        <p:spPr>
          <a:xfrm>
            <a:off x="341313" y="2038350"/>
            <a:ext cx="6154737" cy="1400896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기업체의 품질관리 담당자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전사적 품질 시스템 개선에 관심 있는 관리자</a:t>
            </a:r>
            <a:r>
              <a:rPr kumimoji="0" lang="en-US" altLang="ko-KR" sz="825" dirty="0">
                <a:latin typeface="+mn-ea"/>
                <a:ea typeface="+mn-ea"/>
              </a:rPr>
              <a:t>,</a:t>
            </a:r>
            <a:br>
              <a:rPr kumimoji="0" lang="en-US" altLang="ko-KR" sz="825" dirty="0">
                <a:latin typeface="+mn-ea"/>
                <a:ea typeface="+mn-ea"/>
              </a:rPr>
            </a:br>
            <a:r>
              <a:rPr kumimoji="0" lang="en-US" altLang="ko-KR" sz="825" dirty="0">
                <a:latin typeface="+mn-ea"/>
                <a:ea typeface="+mn-ea"/>
              </a:rPr>
              <a:t> Minitab</a:t>
            </a:r>
            <a:r>
              <a:rPr kumimoji="0" lang="ko-KR" altLang="en-US" sz="825" dirty="0">
                <a:latin typeface="+mn-ea"/>
                <a:ea typeface="+mn-ea"/>
              </a:rPr>
              <a:t> 고급 사용자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계수형 데이터 분석이 필요한 품질 직무 실무자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추천 선수 교육과정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 기초통계</a:t>
            </a:r>
            <a:r>
              <a:rPr kumimoji="0" lang="en-US" altLang="ko-KR" sz="825" dirty="0">
                <a:latin typeface="+mn-ea"/>
                <a:ea typeface="+mn-ea"/>
              </a:rPr>
              <a:t>, Minitab </a:t>
            </a:r>
            <a:r>
              <a:rPr kumimoji="0" lang="ko-KR" altLang="en-US" sz="825" dirty="0">
                <a:latin typeface="+mn-ea"/>
                <a:ea typeface="+mn-ea"/>
              </a:rPr>
              <a:t>통계적 품질관리</a:t>
            </a:r>
            <a:r>
              <a:rPr kumimoji="0" lang="en-US" altLang="ko-KR" sz="825" dirty="0">
                <a:latin typeface="+mn-ea"/>
                <a:ea typeface="+mn-ea"/>
              </a:rPr>
              <a:t>(SQC)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교육비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en-US" altLang="ko-KR" sz="825" dirty="0">
                <a:latin typeface="+mn-lt"/>
                <a:ea typeface="+mj-ea"/>
              </a:rPr>
              <a:t>440,000</a:t>
            </a:r>
            <a:r>
              <a:rPr kumimoji="0" lang="ko-KR" altLang="en-US" sz="825" dirty="0">
                <a:latin typeface="+mn-lt"/>
                <a:ea typeface="+mj-ea"/>
              </a:rPr>
              <a:t>원</a:t>
            </a:r>
            <a:r>
              <a:rPr kumimoji="0" lang="en-US" altLang="ko-KR" sz="825" dirty="0">
                <a:latin typeface="+mn-lt"/>
                <a:ea typeface="+mj-ea"/>
              </a:rPr>
              <a:t>(VAT </a:t>
            </a:r>
            <a:r>
              <a:rPr kumimoji="0" lang="ko-KR" altLang="en-US" sz="825" dirty="0">
                <a:latin typeface="+mn-lt"/>
                <a:ea typeface="+mj-ea"/>
              </a:rPr>
              <a:t>포함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(</a:t>
            </a:r>
            <a:r>
              <a:rPr kumimoji="0" lang="ko-KR" altLang="en-US" sz="825" dirty="0">
                <a:latin typeface="+mn-lt"/>
                <a:ea typeface="+mj-ea"/>
              </a:rPr>
              <a:t>교재</a:t>
            </a:r>
            <a:r>
              <a:rPr kumimoji="0" lang="en-US" altLang="ko-KR" sz="825" dirty="0">
                <a:latin typeface="+mn-lt"/>
                <a:ea typeface="+mj-ea"/>
              </a:rPr>
              <a:t>, </a:t>
            </a:r>
            <a:r>
              <a:rPr kumimoji="0" lang="ko-KR" altLang="en-US" sz="825" dirty="0">
                <a:latin typeface="+mn-lt"/>
                <a:ea typeface="+mj-ea"/>
              </a:rPr>
              <a:t>점심식사 제공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 시간</a:t>
            </a: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: 1</a:t>
            </a:r>
            <a:r>
              <a:rPr kumimoji="0" lang="ko-KR" altLang="en-US" sz="825" dirty="0">
                <a:latin typeface="+mn-lt"/>
                <a:ea typeface="+mj-ea"/>
              </a:rPr>
              <a:t>일</a:t>
            </a:r>
            <a:r>
              <a:rPr kumimoji="0" lang="en-US" altLang="ko-KR" sz="825" dirty="0">
                <a:latin typeface="+mn-lt"/>
                <a:ea typeface="+mj-ea"/>
              </a:rPr>
              <a:t>(7</a:t>
            </a:r>
            <a:r>
              <a:rPr kumimoji="0" lang="ko-KR" altLang="en-US" sz="825" dirty="0">
                <a:latin typeface="+mn-lt"/>
                <a:ea typeface="+mj-ea"/>
              </a:rPr>
              <a:t>시간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lt"/>
                <a:ea typeface="+mj-ea"/>
              </a:rPr>
              <a:t> 교재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 온라인 교육 신청 시 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10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만원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할인 적용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(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교재 제공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)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733E1B0-B919-8364-467D-C7724E748E85}"/>
              </a:ext>
            </a:extLst>
          </p:cNvPr>
          <p:cNvSpPr txBox="1"/>
          <p:nvPr/>
        </p:nvSpPr>
        <p:spPr>
          <a:xfrm>
            <a:off x="458788" y="459296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3" name="표 2">
            <a:extLst>
              <a:ext uri="{FF2B5EF4-FFF2-40B4-BE49-F238E27FC236}">
                <a16:creationId xmlns:a16="http://schemas.microsoft.com/office/drawing/2014/main" id="{A67E453D-C65B-0527-B7E3-4BA7264254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4602560"/>
              </p:ext>
            </p:extLst>
          </p:nvPr>
        </p:nvGraphicFramePr>
        <p:xfrm>
          <a:off x="332656" y="3656856"/>
          <a:ext cx="6154736" cy="457854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7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080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4588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10" marB="34310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10" marB="34310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10" marB="3431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7314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10" marB="34310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10" marB="3431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05/22   11/13</a:t>
                      </a:r>
                    </a:p>
                  </a:txBody>
                  <a:tcPr marL="68571" marR="68571" marT="34310" marB="3431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337" name="제목 3">
            <a:extLst>
              <a:ext uri="{FF2B5EF4-FFF2-40B4-BE49-F238E27FC236}">
                <a16:creationId xmlns:a16="http://schemas.microsoft.com/office/drawing/2014/main" id="{F8B8B521-83D4-66C9-4F49-FF4C8C2B5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3. Minitab </a:t>
            </a:r>
            <a:r>
              <a:rPr lang="ko-KR" altLang="en-US" dirty="0"/>
              <a:t>통계적 공정관리</a:t>
            </a:r>
            <a:r>
              <a:rPr lang="en-US" altLang="ko-KR" dirty="0"/>
              <a:t>(SPC) </a:t>
            </a:r>
            <a:r>
              <a:rPr lang="ko-KR" altLang="en-US" dirty="0"/>
              <a:t>심화</a:t>
            </a:r>
          </a:p>
        </p:txBody>
      </p:sp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8107EC64-97FF-43D9-7523-9EA9E28560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4396478"/>
              </p:ext>
            </p:extLst>
          </p:nvPr>
        </p:nvGraphicFramePr>
        <p:xfrm>
          <a:off x="296863" y="4948556"/>
          <a:ext cx="6191250" cy="2011203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280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39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169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23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60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 일자 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 교육내용 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 세부내용 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 시간 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n-ea"/>
                        <a:ea typeface="+mn-ea"/>
                      </a:endParaRPr>
                    </a:p>
                  </a:txBody>
                  <a:tcPr marL="45720" marR="4572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432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SPC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개론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SPC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시스템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제품 관리와 공정 관리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산포의 발생과 원인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43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관리도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관리도 심화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(Nelson Rules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이해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합리적인 </a:t>
                      </a:r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부분군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43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기본 관리도와 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I-MR-R/S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관리도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평균 런 길이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43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843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관리도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비정규 데이터의 처리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계수형 관리도 개요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90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공정의 과대</a:t>
                      </a: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/</a:t>
                      </a: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과소 산포 고려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342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685796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공정능력분석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시그마 수준의 이해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(Z-bench), Off-Target 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고려 공정능력지수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15:30~16:20</a:t>
                      </a:r>
                      <a:endParaRPr lang="ko-KR" altLang="en-US" dirty="0"/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950756963"/>
                  </a:ext>
                </a:extLst>
              </a:tr>
              <a:tr h="2005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공정능력분석과</a:t>
                      </a:r>
                      <a:r>
                        <a:rPr lang="en-US" altLang="ko-KR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 </a:t>
                      </a:r>
                      <a:r>
                        <a:rPr lang="ko-KR" altLang="en-US" sz="8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  <a:cs typeface="+mn-cs"/>
                        </a:rPr>
                        <a:t>관리도의 단계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    16:30~17:30</a:t>
                      </a:r>
                      <a:endParaRPr lang="ko-KR" altLang="en-US" dirty="0"/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4713850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066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직사각형 16"/>
          <p:cNvSpPr/>
          <p:nvPr/>
        </p:nvSpPr>
        <p:spPr>
          <a:xfrm>
            <a:off x="350838" y="828675"/>
            <a:ext cx="6156325" cy="73342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350838" y="1031875"/>
            <a:ext cx="6156325" cy="346075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체계적인 실험절차를 습득하고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실험자료를 통계적으로 처리하여 분석할 수 있는 방법을 익힙니다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r>
              <a:rPr kumimoji="0" lang="ko-KR" altLang="en-US" sz="825" dirty="0">
                <a:latin typeface="+mn-ea"/>
                <a:ea typeface="+mn-ea"/>
              </a:rPr>
              <a:t>특히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가장 실용적인 요인설계 및 반응표면설계</a:t>
            </a:r>
            <a:r>
              <a:rPr kumimoji="0" lang="en-US" altLang="ko-KR" sz="825" dirty="0">
                <a:latin typeface="+mn-ea"/>
                <a:ea typeface="+mn-ea"/>
              </a:rPr>
              <a:t>(RSM)</a:t>
            </a:r>
            <a:r>
              <a:rPr kumimoji="0" lang="ko-KR" altLang="en-US" sz="825" dirty="0">
                <a:latin typeface="+mn-ea"/>
                <a:ea typeface="+mn-ea"/>
              </a:rPr>
              <a:t>를 이용한 실험자료분석에 대해 집중적으로 다룹니다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  <a:endParaRPr kumimoji="0" lang="ko-KR" altLang="en-US" sz="825" dirty="0">
              <a:latin typeface="+mn-ea"/>
              <a:ea typeface="+mn-ea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350838" y="1936750"/>
            <a:ext cx="6156325" cy="2440186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8788" y="1812925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2" name="직사각형 21"/>
          <p:cNvSpPr/>
          <p:nvPr/>
        </p:nvSpPr>
        <p:spPr>
          <a:xfrm>
            <a:off x="350838" y="2106613"/>
            <a:ext cx="6156325" cy="1400896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ko-KR" altLang="en-US" sz="825" dirty="0">
                <a:latin typeface="+mn-ea"/>
                <a:ea typeface="+mn-ea"/>
              </a:rPr>
              <a:t>제품 개발 엔지니어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공정 엔지니어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품질관리 담당자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br>
              <a:rPr kumimoji="0" lang="en-US" altLang="ko-KR" sz="825" dirty="0">
                <a:latin typeface="+mn-ea"/>
                <a:ea typeface="+mn-ea"/>
              </a:rPr>
            </a:br>
            <a:r>
              <a:rPr kumimoji="0" lang="en-US" altLang="ko-KR" sz="825" dirty="0">
                <a:latin typeface="+mn-ea"/>
                <a:ea typeface="+mn-ea"/>
              </a:rPr>
              <a:t>                 Minitab</a:t>
            </a:r>
            <a:r>
              <a:rPr kumimoji="0" lang="ko-KR" altLang="en-US" sz="825" dirty="0">
                <a:latin typeface="+mn-ea"/>
                <a:ea typeface="+mn-ea"/>
              </a:rPr>
              <a:t> 고급 사용자</a:t>
            </a:r>
            <a:r>
              <a:rPr kumimoji="0" lang="en-US" altLang="ko-KR" sz="825" dirty="0">
                <a:latin typeface="+mn-ea"/>
                <a:ea typeface="+mn-ea"/>
              </a:rPr>
              <a:t>, 6</a:t>
            </a:r>
            <a:r>
              <a:rPr kumimoji="0" lang="ko-KR" altLang="en-US" sz="825" dirty="0">
                <a:latin typeface="+mn-ea"/>
                <a:ea typeface="+mn-ea"/>
              </a:rPr>
              <a:t>시그마 품질관리 분야의 취업희망자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품질경영기사 자격증 취득 희망자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추천 선수 교육과정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 기초통계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교육비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en-US" altLang="ko-KR" sz="825" dirty="0">
                <a:latin typeface="+mn-lt"/>
                <a:ea typeface="+mj-ea"/>
              </a:rPr>
              <a:t>550,000</a:t>
            </a:r>
            <a:r>
              <a:rPr kumimoji="0" lang="ko-KR" altLang="en-US" sz="825" dirty="0">
                <a:latin typeface="+mn-lt"/>
                <a:ea typeface="+mj-ea"/>
              </a:rPr>
              <a:t>원</a:t>
            </a:r>
            <a:r>
              <a:rPr kumimoji="0" lang="en-US" altLang="ko-KR" sz="825" dirty="0">
                <a:latin typeface="+mn-lt"/>
                <a:ea typeface="+mj-ea"/>
              </a:rPr>
              <a:t>(VAT </a:t>
            </a:r>
            <a:r>
              <a:rPr kumimoji="0" lang="ko-KR" altLang="en-US" sz="825" dirty="0">
                <a:latin typeface="+mn-lt"/>
                <a:ea typeface="+mj-ea"/>
              </a:rPr>
              <a:t>포함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(</a:t>
            </a:r>
            <a:r>
              <a:rPr kumimoji="0" lang="ko-KR" altLang="en-US" sz="825" dirty="0">
                <a:latin typeface="+mn-lt"/>
                <a:ea typeface="+mj-ea"/>
              </a:rPr>
              <a:t>교재</a:t>
            </a:r>
            <a:r>
              <a:rPr kumimoji="0" lang="en-US" altLang="ko-KR" sz="825" dirty="0">
                <a:latin typeface="+mn-lt"/>
                <a:ea typeface="+mj-ea"/>
              </a:rPr>
              <a:t>, </a:t>
            </a:r>
            <a:r>
              <a:rPr kumimoji="0" lang="ko-KR" altLang="en-US" sz="825" dirty="0">
                <a:latin typeface="+mn-lt"/>
                <a:ea typeface="+mj-ea"/>
              </a:rPr>
              <a:t>점심식사 제공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 시간</a:t>
            </a: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: 2</a:t>
            </a:r>
            <a:r>
              <a:rPr kumimoji="0" lang="ko-KR" altLang="en-US" sz="825" dirty="0">
                <a:latin typeface="+mn-lt"/>
                <a:ea typeface="+mj-ea"/>
              </a:rPr>
              <a:t>일</a:t>
            </a:r>
            <a:r>
              <a:rPr kumimoji="0" lang="en-US" altLang="ko-KR" sz="825" dirty="0">
                <a:latin typeface="+mn-lt"/>
                <a:ea typeface="+mj-ea"/>
              </a:rPr>
              <a:t>(14</a:t>
            </a:r>
            <a:r>
              <a:rPr kumimoji="0" lang="ko-KR" altLang="en-US" sz="825" dirty="0">
                <a:latin typeface="+mn-lt"/>
                <a:ea typeface="+mj-ea"/>
              </a:rPr>
              <a:t>시간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lt"/>
                <a:ea typeface="+mj-ea"/>
              </a:rPr>
              <a:t> 교재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 온라인 교육 신청 시 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10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만원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할인 적용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(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교재 제공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)</a:t>
            </a:r>
            <a:endParaRPr kumimoji="0" lang="ko-KR" altLang="en-US" sz="825" b="1" dirty="0">
              <a:solidFill>
                <a:srgbClr val="FF0000"/>
              </a:solidFill>
              <a:latin typeface="+mn-lt"/>
              <a:ea typeface="+mj-ea"/>
            </a:endParaRPr>
          </a:p>
        </p:txBody>
      </p:sp>
      <p:sp>
        <p:nvSpPr>
          <p:cNvPr id="1127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4. Minitab </a:t>
            </a:r>
            <a:r>
              <a:rPr lang="ko-KR" altLang="en-US" dirty="0"/>
              <a:t>실험계획법</a:t>
            </a:r>
          </a:p>
        </p:txBody>
      </p:sp>
      <p:graphicFrame>
        <p:nvGraphicFramePr>
          <p:cNvPr id="16" name="표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4513514"/>
              </p:ext>
            </p:extLst>
          </p:nvPr>
        </p:nvGraphicFramePr>
        <p:xfrm>
          <a:off x="344488" y="4879729"/>
          <a:ext cx="6180136" cy="445689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749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67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893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591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60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일자 </a:t>
                      </a:r>
                    </a:p>
                  </a:txBody>
                  <a:tcPr marL="45720" marR="4572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교육내용 </a:t>
                      </a:r>
                    </a:p>
                  </a:txBody>
                  <a:tcPr marL="45720" marR="4572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세부내용 </a:t>
                      </a:r>
                    </a:p>
                  </a:txBody>
                  <a:tcPr marL="45720" marR="45720" anchor="ctr" horzOverflow="overflow"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시간 </a:t>
                      </a:r>
                    </a:p>
                  </a:txBody>
                  <a:tcPr marL="45720" marR="4572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5056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실험계획의 개요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완전 요인 실험 개요 실험계획법의 원리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주 효과와 교호 효과 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Yates’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알고리즘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수학적 모형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수학적 모형의 수립 및 해석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반복 실험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꼭지점에서의 반복 실험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중앙점에서의 반복 실험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곡률 효과의 이해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중심합성계획법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(CCD)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CCD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개요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CCD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실험 자료의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등고선도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면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/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중심 설계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5056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반응 최적화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만족도 함수 반응 최적화 및 다중 반응 변수의 최적 조건 도출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실험의 확장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요인배치법과 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CCD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의 관계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최대경사법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비반복 실험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Pooling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을 이용한 실험오차의 추정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그래프를 이용한 유의인자 선별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부분배치법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부분배치법 개요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부분요인실험 자료의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부분요인실험과 완전요인실험의 비교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Fold Over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설계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650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기타 실험디자인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Plackett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-Burman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설계 및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458788" y="4520951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3407473"/>
              </p:ext>
            </p:extLst>
          </p:nvPr>
        </p:nvGraphicFramePr>
        <p:xfrm>
          <a:off x="350838" y="3728864"/>
          <a:ext cx="6154738" cy="515934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3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65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087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03594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250" marB="34250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250" marB="34250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250" marB="3425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759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250" marB="34250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250" marB="34250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01/22~01/23     03/19~03/20     05/14~05/15</a:t>
                      </a:r>
                    </a:p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07/09~07/10     09/17~09/18     11/19~11/20</a:t>
                      </a:r>
                    </a:p>
                  </a:txBody>
                  <a:tcPr marL="68571" marR="68571" marT="34250" marB="3425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>
            <a:off x="350838" y="828675"/>
            <a:ext cx="6156325" cy="1198511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8788" y="704850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350838" y="962025"/>
            <a:ext cx="6156325" cy="1107996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altLang="ko-KR" sz="825" dirty="0">
              <a:latin typeface="+mj-ea"/>
              <a:ea typeface="+mj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기초통계</a:t>
            </a:r>
            <a:endParaRPr lang="en-US" altLang="ko-KR" sz="825" dirty="0">
              <a:latin typeface="+mj-ea"/>
              <a:ea typeface="+mj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다중</a:t>
            </a:r>
            <a:r>
              <a:rPr lang="en-US" altLang="ko-KR" sz="825" dirty="0">
                <a:latin typeface="+mj-ea"/>
                <a:ea typeface="+mj-ea"/>
              </a:rPr>
              <a:t>, </a:t>
            </a:r>
            <a:r>
              <a:rPr lang="ko-KR" altLang="en-US" sz="825" dirty="0">
                <a:latin typeface="+mj-ea"/>
                <a:ea typeface="+mj-ea"/>
              </a:rPr>
              <a:t>단계적 회귀</a:t>
            </a:r>
            <a:r>
              <a:rPr lang="en-US" altLang="ko-KR" sz="825" dirty="0">
                <a:latin typeface="+mj-ea"/>
                <a:ea typeface="+mj-ea"/>
              </a:rPr>
              <a:t>, </a:t>
            </a:r>
            <a:r>
              <a:rPr lang="ko-KR" altLang="en-US" sz="825" dirty="0">
                <a:latin typeface="+mj-ea"/>
                <a:ea typeface="+mj-ea"/>
              </a:rPr>
              <a:t>최량부분집합</a:t>
            </a:r>
            <a:endParaRPr lang="en-US" altLang="ko-KR" sz="825" dirty="0">
              <a:latin typeface="+mj-ea"/>
              <a:ea typeface="+mj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일원분산분석</a:t>
            </a:r>
            <a:r>
              <a:rPr lang="en-US" altLang="ko-KR" sz="825" dirty="0">
                <a:latin typeface="+mj-ea"/>
                <a:ea typeface="+mj-ea"/>
              </a:rPr>
              <a:t>, </a:t>
            </a:r>
            <a:r>
              <a:rPr lang="ko-KR" altLang="en-US" sz="825" dirty="0">
                <a:latin typeface="+mj-ea"/>
                <a:ea typeface="+mj-ea"/>
              </a:rPr>
              <a:t>이원분산분석</a:t>
            </a:r>
            <a:r>
              <a:rPr lang="en-US" altLang="ko-KR" sz="825" dirty="0">
                <a:latin typeface="+mj-ea"/>
                <a:ea typeface="+mj-ea"/>
              </a:rPr>
              <a:t>, </a:t>
            </a:r>
            <a:r>
              <a:rPr lang="ko-KR" altLang="en-US" sz="825" dirty="0">
                <a:latin typeface="+mj-ea"/>
                <a:ea typeface="+mj-ea"/>
              </a:rPr>
              <a:t>공분산분석</a:t>
            </a:r>
            <a:endParaRPr lang="en-US" altLang="ko-KR" sz="825" dirty="0">
              <a:latin typeface="+mj-ea"/>
              <a:ea typeface="+mj-ea"/>
            </a:endParaRP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현실 세계의 자연현상을 수학적 이론과 경험적 인과관계를 다양한 방법으로 개념화</a:t>
            </a:r>
            <a:r>
              <a:rPr lang="en-US" altLang="ko-KR" sz="825" dirty="0">
                <a:latin typeface="+mj-ea"/>
                <a:ea typeface="+mj-ea"/>
              </a:rPr>
              <a:t>, </a:t>
            </a:r>
            <a:r>
              <a:rPr lang="ko-KR" altLang="en-US" sz="825" dirty="0">
                <a:latin typeface="+mj-ea"/>
                <a:ea typeface="+mj-ea"/>
              </a:rPr>
              <a:t>수식화하여 표현함으로써 원리를 이해하고 예측할 수 있습니다</a:t>
            </a:r>
            <a:r>
              <a:rPr lang="en-US" altLang="ko-KR" sz="825" dirty="0">
                <a:latin typeface="+mj-ea"/>
                <a:ea typeface="+mj-ea"/>
              </a:rPr>
              <a:t>.</a:t>
            </a:r>
          </a:p>
          <a:p>
            <a:pPr marL="92075" indent="-92075" eaLnBrk="1" fontAlgn="auto" latinLnBrk="1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ko-KR" altLang="en-US" sz="825" dirty="0">
                <a:latin typeface="+mj-ea"/>
                <a:ea typeface="+mj-ea"/>
              </a:rPr>
              <a:t>회귀분석</a:t>
            </a:r>
            <a:r>
              <a:rPr lang="en-US" altLang="ko-KR" sz="825" dirty="0">
                <a:latin typeface="+mj-ea"/>
                <a:ea typeface="+mj-ea"/>
              </a:rPr>
              <a:t>, </a:t>
            </a:r>
            <a:r>
              <a:rPr lang="ko-KR" altLang="en-US" sz="825" dirty="0">
                <a:latin typeface="+mj-ea"/>
                <a:ea typeface="+mj-ea"/>
              </a:rPr>
              <a:t>분산분석 등 통계적인 기법들을 이용하여 변수들 간의 관계를 조사하는 모형을 개발할 수 있습니다</a:t>
            </a:r>
            <a:r>
              <a:rPr lang="en-US" altLang="ko-KR" sz="825" dirty="0">
                <a:latin typeface="+mj-ea"/>
                <a:ea typeface="+mj-ea"/>
              </a:rPr>
              <a:t>. </a:t>
            </a:r>
            <a:br>
              <a:rPr lang="ko-KR" altLang="en-US" sz="825" dirty="0">
                <a:latin typeface="+mj-ea"/>
                <a:ea typeface="+mj-ea"/>
              </a:rPr>
            </a:br>
            <a:endParaRPr kumimoji="0" lang="ko-KR" altLang="en-US" sz="825" dirty="0">
              <a:latin typeface="+mj-ea"/>
              <a:ea typeface="+mj-ea"/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50838" y="2560190"/>
            <a:ext cx="6156325" cy="2176786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8788" y="2464939"/>
            <a:ext cx="2970212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350838" y="2803076"/>
            <a:ext cx="6156325" cy="1400896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lang="ko-KR" altLang="en-US" sz="825" dirty="0">
                <a:latin typeface="+mn-ea"/>
                <a:ea typeface="+mn-ea"/>
              </a:rPr>
              <a:t>연구</a:t>
            </a:r>
            <a:r>
              <a:rPr lang="en-US" altLang="ko-KR" sz="825" dirty="0">
                <a:latin typeface="+mn-ea"/>
                <a:ea typeface="+mn-ea"/>
              </a:rPr>
              <a:t>/</a:t>
            </a:r>
            <a:r>
              <a:rPr lang="ko-KR" altLang="en-US" sz="825" dirty="0">
                <a:latin typeface="+mn-ea"/>
                <a:ea typeface="+mn-ea"/>
              </a:rPr>
              <a:t>개발 엔지니어</a:t>
            </a:r>
            <a:r>
              <a:rPr lang="en-US" altLang="ko-KR" sz="825" dirty="0">
                <a:latin typeface="+mn-ea"/>
                <a:ea typeface="+mn-ea"/>
              </a:rPr>
              <a:t>, </a:t>
            </a:r>
            <a:r>
              <a:rPr lang="ko-KR" altLang="en-US" sz="825" dirty="0">
                <a:latin typeface="+mn-ea"/>
                <a:ea typeface="+mn-ea"/>
              </a:rPr>
              <a:t>제품</a:t>
            </a:r>
            <a:r>
              <a:rPr lang="en-US" altLang="ko-KR" sz="825" dirty="0">
                <a:latin typeface="+mn-ea"/>
                <a:ea typeface="+mn-ea"/>
              </a:rPr>
              <a:t>/</a:t>
            </a:r>
            <a:r>
              <a:rPr lang="ko-KR" altLang="en-US" sz="825" dirty="0">
                <a:latin typeface="+mn-ea"/>
                <a:ea typeface="+mn-ea"/>
              </a:rPr>
              <a:t>공정 설계 담당자</a:t>
            </a:r>
            <a:r>
              <a:rPr lang="en-US" altLang="ko-KR" sz="825" dirty="0">
                <a:latin typeface="+mn-ea"/>
                <a:ea typeface="+mn-ea"/>
              </a:rPr>
              <a:t>, </a:t>
            </a:r>
            <a:r>
              <a:rPr lang="ko-KR" altLang="en-US" sz="825" dirty="0">
                <a:latin typeface="+mn-ea"/>
                <a:ea typeface="+mn-ea"/>
              </a:rPr>
              <a:t>품질</a:t>
            </a:r>
            <a:r>
              <a:rPr lang="en-US" altLang="ko-KR" sz="825" dirty="0">
                <a:latin typeface="+mn-ea"/>
                <a:ea typeface="+mn-ea"/>
              </a:rPr>
              <a:t> </a:t>
            </a:r>
            <a:r>
              <a:rPr lang="ko-KR" altLang="en-US" sz="825" dirty="0">
                <a:latin typeface="+mn-ea"/>
                <a:ea typeface="+mn-ea"/>
              </a:rPr>
              <a:t>혁신 실무자</a:t>
            </a:r>
            <a:r>
              <a:rPr lang="en-US" altLang="ko-KR" sz="825" dirty="0">
                <a:latin typeface="+mn-ea"/>
                <a:ea typeface="+mn-ea"/>
              </a:rPr>
              <a:t>, </a:t>
            </a:r>
            <a:r>
              <a:rPr lang="ko-KR" altLang="en-US" sz="825" dirty="0">
                <a:latin typeface="+mn-ea"/>
                <a:ea typeface="+mn-ea"/>
              </a:rPr>
              <a:t>품질 컨설턴트</a:t>
            </a:r>
            <a:endParaRPr lang="en-US" altLang="ko-KR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추천 선수 교육과정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 기초통계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교육비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en-US" altLang="ko-KR" sz="825" dirty="0">
                <a:latin typeface="+mn-lt"/>
                <a:ea typeface="+mj-ea"/>
              </a:rPr>
              <a:t>550,000</a:t>
            </a:r>
            <a:r>
              <a:rPr kumimoji="0" lang="ko-KR" altLang="en-US" sz="825" dirty="0">
                <a:latin typeface="+mn-lt"/>
                <a:ea typeface="+mj-ea"/>
              </a:rPr>
              <a:t>원</a:t>
            </a:r>
            <a:r>
              <a:rPr kumimoji="0" lang="en-US" altLang="ko-KR" sz="825" dirty="0">
                <a:latin typeface="+mn-lt"/>
                <a:ea typeface="+mj-ea"/>
              </a:rPr>
              <a:t>(VAT </a:t>
            </a:r>
            <a:r>
              <a:rPr kumimoji="0" lang="ko-KR" altLang="en-US" sz="825" dirty="0">
                <a:latin typeface="+mn-lt"/>
                <a:ea typeface="+mj-ea"/>
              </a:rPr>
              <a:t>포함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(</a:t>
            </a:r>
            <a:r>
              <a:rPr kumimoji="0" lang="ko-KR" altLang="en-US" sz="825" dirty="0">
                <a:latin typeface="+mn-lt"/>
                <a:ea typeface="+mj-ea"/>
              </a:rPr>
              <a:t>교재</a:t>
            </a:r>
            <a:r>
              <a:rPr kumimoji="0" lang="en-US" altLang="ko-KR" sz="825" dirty="0">
                <a:latin typeface="+mn-lt"/>
                <a:ea typeface="+mj-ea"/>
              </a:rPr>
              <a:t>, </a:t>
            </a:r>
            <a:r>
              <a:rPr kumimoji="0" lang="ko-KR" altLang="en-US" sz="825" dirty="0">
                <a:latin typeface="+mn-lt"/>
                <a:ea typeface="+mj-ea"/>
              </a:rPr>
              <a:t>점심식사 제공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 시간</a:t>
            </a: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: 2</a:t>
            </a:r>
            <a:r>
              <a:rPr kumimoji="0" lang="ko-KR" altLang="en-US" sz="825" dirty="0">
                <a:latin typeface="+mn-lt"/>
                <a:ea typeface="+mj-ea"/>
              </a:rPr>
              <a:t>일</a:t>
            </a:r>
            <a:r>
              <a:rPr kumimoji="0" lang="en-US" altLang="ko-KR" sz="825" dirty="0">
                <a:latin typeface="+mn-lt"/>
                <a:ea typeface="+mj-ea"/>
              </a:rPr>
              <a:t>(14</a:t>
            </a:r>
            <a:r>
              <a:rPr kumimoji="0" lang="ko-KR" altLang="en-US" sz="825" dirty="0">
                <a:latin typeface="+mn-lt"/>
                <a:ea typeface="+mj-ea"/>
              </a:rPr>
              <a:t>시간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lt"/>
                <a:ea typeface="+mj-ea"/>
              </a:rPr>
              <a:t> 교재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 온라인 교육 신청 시 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10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만원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할인 적용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(</a:t>
            </a:r>
            <a:r>
              <a:rPr kumimoji="0" lang="ko-KR" altLang="en-US" sz="825" b="1" dirty="0">
                <a:solidFill>
                  <a:srgbClr val="FF0000"/>
                </a:solidFill>
                <a:latin typeface="+mn-lt"/>
                <a:ea typeface="+mj-ea"/>
              </a:rPr>
              <a:t>교재 제공</a:t>
            </a:r>
            <a:r>
              <a:rPr kumimoji="0" lang="en-US" altLang="ko-KR" sz="825" b="1" dirty="0">
                <a:solidFill>
                  <a:srgbClr val="FF0000"/>
                </a:solidFill>
                <a:latin typeface="+mn-lt"/>
                <a:ea typeface="+mj-ea"/>
              </a:rPr>
              <a:t>)</a:t>
            </a:r>
            <a:endParaRPr kumimoji="0" lang="ko-KR" altLang="en-US" sz="825" dirty="0">
              <a:latin typeface="+mj-ea"/>
              <a:ea typeface="+mj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25" dirty="0">
              <a:latin typeface="+mj-ea"/>
              <a:ea typeface="+mj-ea"/>
            </a:endParaRPr>
          </a:p>
        </p:txBody>
      </p:sp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4394931"/>
              </p:ext>
            </p:extLst>
          </p:nvPr>
        </p:nvGraphicFramePr>
        <p:xfrm>
          <a:off x="350838" y="5448876"/>
          <a:ext cx="6173788" cy="4005329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5940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30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569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96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/>
                        <a:t> 일자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5718" marR="45718" marT="45731" marB="45731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/>
                        <a:t> 교육내용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5718" marR="45718" marT="45731" marB="45731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/>
                        <a:t> 세부내용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5718" marR="45718" marT="45731" marB="45731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800" u="none" strike="noStrike" kern="1200" dirty="0"/>
                        <a:t> 시간 </a:t>
                      </a:r>
                      <a:endParaRPr lang="ko-KR" altLang="en-US" sz="800" b="0" i="0" u="none" strike="noStrike" kern="1200" dirty="0">
                        <a:solidFill>
                          <a:srgbClr val="000000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45718" marR="45718" marT="45731" marB="45731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4289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모델링의 개요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모델링의 기본 원리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모델링 기법 소개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기초통계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중심위치와 산포의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기초통계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확률 분포의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가설 검정의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평균에 대한 검정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6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 개념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4289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일원분산분석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이원분산분석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고정 및 랜덤 효과 모형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점심시간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분산분석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공분산분석의 이해 및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회귀분석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회귀분석 개념의 이해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3428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단순회귀분석 실습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5722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다중회귀분석 실습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77043" y="5025012"/>
            <a:ext cx="297021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sp>
        <p:nvSpPr>
          <p:cNvPr id="4" name="제목 1">
            <a:extLst>
              <a:ext uri="{FF2B5EF4-FFF2-40B4-BE49-F238E27FC236}">
                <a16:creationId xmlns:a16="http://schemas.microsoft.com/office/drawing/2014/main" id="{D6A081A1-7635-5AF5-9E9C-CC677E0F6358}"/>
              </a:ext>
            </a:extLst>
          </p:cNvPr>
          <p:cNvSpPr txBox="1">
            <a:spLocks/>
          </p:cNvSpPr>
          <p:nvPr/>
        </p:nvSpPr>
        <p:spPr bwMode="auto">
          <a:xfrm>
            <a:off x="217150" y="57150"/>
            <a:ext cx="6172200" cy="425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FFFFFF"/>
                </a:solidFill>
                <a:latin typeface="HY강B" panose="02030600000101010101" pitchFamily="18" charset="-127"/>
                <a:ea typeface="HY강B" panose="02030600000101010101" pitchFamily="18" charset="-127"/>
                <a:cs typeface="+mj-cs"/>
              </a:defRPr>
            </a:lvl1pPr>
            <a:lvl2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algn="ctr" rtl="0" eaLnBrk="0" fontAlgn="base" latinLnBrk="1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342898" algn="ctr" rtl="0" fontAlgn="base" latinLnBrk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685796" algn="ctr" rtl="0" fontAlgn="base" latinLnBrk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1028694" algn="ctr" rtl="0" fontAlgn="base" latinLnBrk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1371592" algn="ctr" rtl="0" fontAlgn="base" latinLnBrk="1"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r>
              <a:rPr lang="en-US" altLang="ko-KR" sz="1750" dirty="0"/>
              <a:t>5. </a:t>
            </a:r>
            <a:r>
              <a:rPr lang="ko-KR" altLang="en-US" sz="1750" dirty="0"/>
              <a:t>공정 레시피 최적화 및 예측을 위한 통계적 모델링</a:t>
            </a:r>
            <a:endParaRPr kumimoji="0" lang="ko-KR" altLang="en-US" sz="1750" dirty="0"/>
          </a:p>
        </p:txBody>
      </p:sp>
      <p:graphicFrame>
        <p:nvGraphicFramePr>
          <p:cNvPr id="2" name="표 1">
            <a:extLst>
              <a:ext uri="{FF2B5EF4-FFF2-40B4-BE49-F238E27FC236}">
                <a16:creationId xmlns:a16="http://schemas.microsoft.com/office/drawing/2014/main" id="{82EF974E-BF87-7B9B-B30B-8E86627A27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0506638"/>
              </p:ext>
            </p:extLst>
          </p:nvPr>
        </p:nvGraphicFramePr>
        <p:xfrm>
          <a:off x="350837" y="4232920"/>
          <a:ext cx="6156325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196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7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092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구분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장소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</a:rPr>
                        <a:t>일정</a:t>
                      </a:r>
                      <a:endParaRPr kumimoji="0" lang="ko-KR" altLang="en-US" sz="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06/25~06/26     11/26~11/27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335741" y="848544"/>
            <a:ext cx="6191969" cy="1279976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9019" y="711200"/>
            <a:ext cx="2971800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14" name="직사각형 13"/>
          <p:cNvSpPr/>
          <p:nvPr/>
        </p:nvSpPr>
        <p:spPr>
          <a:xfrm>
            <a:off x="332656" y="1074584"/>
            <a:ext cx="6154738" cy="854080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marL="92075" indent="-92075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>
                <a:latin typeface="+mn-ea"/>
                <a:ea typeface="+mn-ea"/>
              </a:rPr>
              <a:t>다구찌</a:t>
            </a:r>
            <a:r>
              <a:rPr kumimoji="0" lang="ko-KR" altLang="en-US" sz="825" dirty="0">
                <a:latin typeface="+mn-ea"/>
                <a:ea typeface="+mn-ea"/>
              </a:rPr>
              <a:t> 품질 철학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손실함수</a:t>
            </a:r>
            <a:r>
              <a:rPr kumimoji="0" lang="en-US" altLang="ko-KR" sz="825" dirty="0">
                <a:latin typeface="+mn-ea"/>
                <a:ea typeface="+mn-ea"/>
              </a:rPr>
              <a:t>, SN</a:t>
            </a:r>
            <a:r>
              <a:rPr kumimoji="0" lang="ko-KR" altLang="en-US" sz="825" dirty="0">
                <a:latin typeface="+mn-ea"/>
                <a:ea typeface="+mn-ea"/>
              </a:rPr>
              <a:t>비를 이해하고 직교배열표를 이용한 합리적으로 실험 수를 줄이고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환경에 강건한</a:t>
            </a:r>
            <a:r>
              <a:rPr kumimoji="0" lang="en-US" altLang="ko-KR" sz="825" dirty="0">
                <a:latin typeface="+mn-ea"/>
                <a:ea typeface="+mn-ea"/>
              </a:rPr>
              <a:t>(Robust) </a:t>
            </a:r>
            <a:r>
              <a:rPr kumimoji="0" lang="ko-KR" altLang="en-US" sz="825" dirty="0">
                <a:latin typeface="+mn-ea"/>
                <a:ea typeface="+mn-ea"/>
              </a:rPr>
              <a:t>설계변수</a:t>
            </a:r>
            <a:r>
              <a:rPr kumimoji="0" lang="en-US" altLang="ko-KR" sz="825" dirty="0">
                <a:latin typeface="+mn-ea"/>
                <a:ea typeface="+mn-ea"/>
              </a:rPr>
              <a:t>(</a:t>
            </a:r>
            <a:r>
              <a:rPr kumimoji="0" lang="ko-KR" altLang="en-US" sz="825" dirty="0">
                <a:latin typeface="+mn-ea"/>
                <a:ea typeface="+mn-ea"/>
              </a:rPr>
              <a:t>공정변수</a:t>
            </a:r>
            <a:r>
              <a:rPr kumimoji="0" lang="en-US" altLang="ko-KR" sz="825" dirty="0">
                <a:latin typeface="+mn-ea"/>
                <a:ea typeface="+mn-ea"/>
              </a:rPr>
              <a:t>) </a:t>
            </a:r>
            <a:r>
              <a:rPr kumimoji="0" lang="ko-KR" altLang="en-US" sz="825" dirty="0">
                <a:latin typeface="+mn-ea"/>
                <a:ea typeface="+mn-ea"/>
              </a:rPr>
              <a:t>최적조건 도출 방법을 이론과 실습을 통해 습득할 수 있습니다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</a:p>
          <a:p>
            <a:pPr marL="92075" indent="-92075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en-US" altLang="ko-KR" sz="825" dirty="0">
              <a:latin typeface="+mn-ea"/>
              <a:ea typeface="+mn-ea"/>
            </a:endParaRPr>
          </a:p>
          <a:p>
            <a:pPr marL="92075" indent="-92075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 err="1">
                <a:latin typeface="+mn-ea"/>
                <a:ea typeface="+mn-ea"/>
              </a:rPr>
              <a:t>동특성의</a:t>
            </a: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dirty="0" err="1">
                <a:latin typeface="+mn-ea"/>
                <a:ea typeface="+mn-ea"/>
              </a:rPr>
              <a:t>강건설계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 err="1">
                <a:latin typeface="+mn-ea"/>
                <a:ea typeface="+mn-ea"/>
              </a:rPr>
              <a:t>정특성</a:t>
            </a:r>
            <a:r>
              <a:rPr kumimoji="0" lang="en-US" altLang="ko-KR" sz="825" dirty="0">
                <a:latin typeface="+mn-ea"/>
                <a:ea typeface="+mn-ea"/>
              </a:rPr>
              <a:t>(</a:t>
            </a:r>
            <a:r>
              <a:rPr kumimoji="0" lang="ko-KR" altLang="en-US" sz="825" dirty="0" err="1">
                <a:latin typeface="+mn-ea"/>
                <a:ea typeface="+mn-ea"/>
              </a:rPr>
              <a:t>망소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 err="1">
                <a:latin typeface="+mn-ea"/>
                <a:ea typeface="+mn-ea"/>
              </a:rPr>
              <a:t>망목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망대</a:t>
            </a:r>
            <a:r>
              <a:rPr kumimoji="0" lang="en-US" altLang="ko-KR" sz="825" dirty="0">
                <a:latin typeface="+mn-ea"/>
                <a:ea typeface="+mn-ea"/>
              </a:rPr>
              <a:t>)</a:t>
            </a:r>
            <a:r>
              <a:rPr kumimoji="0" lang="ko-KR" altLang="en-US" sz="825" dirty="0">
                <a:latin typeface="+mn-ea"/>
                <a:ea typeface="+mn-ea"/>
              </a:rPr>
              <a:t>의 강건설계 기법에 대한 이론을 학습하고 실습을 통해 이해할 수 있습니다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  <a:p>
            <a:pPr marL="92075" indent="-92075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en-US" altLang="ko-KR" sz="825" dirty="0">
              <a:latin typeface="+mn-ea"/>
              <a:ea typeface="+mn-ea"/>
            </a:endParaRPr>
          </a:p>
          <a:p>
            <a:pPr marL="92075" indent="-92075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IATF16949, APQP</a:t>
            </a:r>
            <a:r>
              <a:rPr kumimoji="0" lang="ko-KR" altLang="en-US" sz="825" dirty="0">
                <a:latin typeface="+mn-ea"/>
                <a:ea typeface="+mn-ea"/>
              </a:rPr>
              <a:t>에서 권고하는 강건설계 대응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공차설계 이전 파라미터 설계를 적용할 수 있습니다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332656" y="2412528"/>
            <a:ext cx="6191968" cy="1723722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9019" y="2288704"/>
            <a:ext cx="2971800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332656" y="2626841"/>
            <a:ext cx="6154738" cy="1020023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</a:t>
            </a: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연구개발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제품</a:t>
            </a:r>
            <a:r>
              <a:rPr kumimoji="0" lang="en-US" altLang="ko-KR" sz="825" dirty="0">
                <a:latin typeface="+mn-ea"/>
                <a:ea typeface="+mn-ea"/>
              </a:rPr>
              <a:t>/</a:t>
            </a:r>
            <a:r>
              <a:rPr kumimoji="0" lang="ko-KR" altLang="en-US" sz="825" dirty="0">
                <a:latin typeface="+mn-ea"/>
                <a:ea typeface="+mn-ea"/>
              </a:rPr>
              <a:t>공정 설계 담당자</a:t>
            </a:r>
            <a:r>
              <a:rPr kumimoji="0" lang="en-US" altLang="ko-KR" sz="825" dirty="0">
                <a:latin typeface="+mn-ea"/>
                <a:ea typeface="+mn-ea"/>
              </a:rPr>
              <a:t>, 6</a:t>
            </a:r>
            <a:r>
              <a:rPr kumimoji="0" lang="ko-KR" altLang="en-US" sz="825" dirty="0">
                <a:latin typeface="+mn-ea"/>
                <a:ea typeface="+mn-ea"/>
              </a:rPr>
              <a:t>시그마 품질혁신 실무자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관련 강사 및 컨설턴트</a:t>
            </a:r>
            <a:endParaRPr kumimoji="0" lang="en-US" altLang="ko-KR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ea"/>
                <a:ea typeface="+mn-ea"/>
              </a:rPr>
              <a:t> 추천 선수 교육과정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 기초통계</a:t>
            </a:r>
            <a:endParaRPr kumimoji="0" lang="en-US" altLang="ko-KR" sz="825" b="1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lt"/>
                <a:ea typeface="+mj-ea"/>
              </a:rPr>
              <a:t>교육 시간</a:t>
            </a: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: 2</a:t>
            </a:r>
            <a:r>
              <a:rPr kumimoji="0" lang="ko-KR" altLang="en-US" sz="825" dirty="0">
                <a:latin typeface="+mn-lt"/>
                <a:ea typeface="+mj-ea"/>
              </a:rPr>
              <a:t>일</a:t>
            </a:r>
            <a:r>
              <a:rPr kumimoji="0" lang="en-US" altLang="ko-KR" sz="825" dirty="0">
                <a:latin typeface="+mn-lt"/>
                <a:ea typeface="+mj-ea"/>
              </a:rPr>
              <a:t>(14</a:t>
            </a:r>
            <a:r>
              <a:rPr kumimoji="0" lang="ko-KR" altLang="en-US" sz="825" dirty="0">
                <a:latin typeface="+mn-lt"/>
                <a:ea typeface="+mj-ea"/>
              </a:rPr>
              <a:t>시간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lt"/>
                <a:ea typeface="+mj-ea"/>
              </a:rPr>
              <a:t> 교재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강의안 인쇄본 제공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825" b="1" dirty="0">
              <a:solidFill>
                <a:srgbClr val="FF0000"/>
              </a:solidFill>
              <a:latin typeface="+mn-lt"/>
              <a:ea typeface="+mj-ea"/>
            </a:endParaRPr>
          </a:p>
        </p:txBody>
      </p:sp>
      <p:sp>
        <p:nvSpPr>
          <p:cNvPr id="1434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6. Minitab </a:t>
            </a:r>
            <a:r>
              <a:rPr lang="ko-KR" altLang="en-US" dirty="0"/>
              <a:t>다구찌 강건설계</a:t>
            </a:r>
          </a:p>
        </p:txBody>
      </p:sp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466174"/>
              </p:ext>
            </p:extLst>
          </p:nvPr>
        </p:nvGraphicFramePr>
        <p:xfrm>
          <a:off x="361231" y="4953000"/>
          <a:ext cx="6164113" cy="3704485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060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95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 dirty="0"/>
                        <a:t> 일자 </a:t>
                      </a:r>
                      <a:endParaRPr lang="ko-KR" altLang="en-US" sz="7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26" marR="45726" marT="41570" marB="415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 dirty="0"/>
                        <a:t> 교육내용 </a:t>
                      </a:r>
                      <a:endParaRPr lang="ko-KR" altLang="en-US" sz="7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26" marR="45726" marT="41570" marB="415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 dirty="0"/>
                        <a:t> 세부내용 </a:t>
                      </a:r>
                      <a:endParaRPr lang="ko-KR" altLang="en-US" sz="7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26" marR="45726" marT="41570" marB="4157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u="none" strike="noStrike" dirty="0"/>
                        <a:t> 시간 </a:t>
                      </a:r>
                      <a:endParaRPr lang="ko-KR" altLang="en-US" sz="7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26" marR="45726" marT="41570" marB="4157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2973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41564" marB="41564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다구찌철학</a:t>
                      </a:r>
                      <a:r>
                        <a:rPr lang="ko-KR" altLang="en-US" sz="7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및 개요</a:t>
                      </a:r>
                      <a:endParaRPr lang="ko-KR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41564" marB="41564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전통적 실험계획법과 </a:t>
                      </a:r>
                      <a:r>
                        <a:rPr lang="ko-KR" altLang="en-US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다구찌</a:t>
                      </a:r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강건설계의 차이</a:t>
                      </a:r>
                    </a:p>
                  </a:txBody>
                  <a:tcPr marL="6350" marR="6350" marT="57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5773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297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다구찌</a:t>
                      </a:r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강건설계의 정의</a:t>
                      </a:r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원리의 이해</a:t>
                      </a:r>
                      <a:endParaRPr lang="ko-KR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57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5773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297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강건성과 손실함수</a:t>
                      </a:r>
                    </a:p>
                  </a:txBody>
                  <a:tcPr marL="6350" marR="6350" marT="57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5773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297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41564" marB="41564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5773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297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다구찌</a:t>
                      </a:r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ko-KR" altLang="en-US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파라미터</a:t>
                      </a:r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설계</a:t>
                      </a:r>
                      <a:endParaRPr lang="en-US" altLang="ko-KR" sz="7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강건설계</a:t>
                      </a:r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5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단계 파라미터설계 정의</a:t>
                      </a:r>
                    </a:p>
                  </a:txBody>
                  <a:tcPr marL="6350" marR="6350" marT="57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5773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297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정특성</a:t>
                      </a:r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</a:t>
                      </a:r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SN</a:t>
                      </a:r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</a:t>
                      </a:r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망목</a:t>
                      </a:r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‘0’</a:t>
                      </a:r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망목</a:t>
                      </a:r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망소</a:t>
                      </a:r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망대특성</a:t>
                      </a:r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</a:t>
                      </a:r>
                      <a:endParaRPr lang="ko-KR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57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5773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297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제어인자</a:t>
                      </a:r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노이즈인자 구분 및 배치</a:t>
                      </a:r>
                    </a:p>
                  </a:txBody>
                  <a:tcPr marL="6350" marR="6350" marT="57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5773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389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다구찌</a:t>
                      </a:r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강건설계 사례연구</a:t>
                      </a:r>
                    </a:p>
                  </a:txBody>
                  <a:tcPr marL="6350" marR="6350" marT="5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망목특성</a:t>
                      </a:r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사례</a:t>
                      </a:r>
                      <a:r>
                        <a:rPr lang="ko-KR" altLang="en-US" sz="7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연구</a:t>
                      </a:r>
                      <a:r>
                        <a:rPr lang="en-US" altLang="ko-KR" sz="7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(1)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57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5773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2973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41564" marB="41564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다구찌</a:t>
                      </a:r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강건설계 사례연구</a:t>
                      </a:r>
                      <a:endParaRPr lang="en-US" altLang="ko-KR" sz="7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41564" marB="41564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망목특성</a:t>
                      </a:r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사례연구</a:t>
                      </a:r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(2)</a:t>
                      </a:r>
                      <a:endParaRPr lang="ko-KR" altLang="en-US" sz="700" b="0" i="0" u="none" strike="noStrike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57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5773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297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‘0’</a:t>
                      </a:r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망목특성 사례연구</a:t>
                      </a:r>
                      <a:endParaRPr lang="ko-KR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57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5773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297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직교배열표</a:t>
                      </a:r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이해 및 응용</a:t>
                      </a:r>
                    </a:p>
                  </a:txBody>
                  <a:tcPr marL="6350" marR="6350" marT="57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5773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297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41564" marB="41564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5773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297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다구찌</a:t>
                      </a:r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강건설계 사례연구</a:t>
                      </a:r>
                    </a:p>
                  </a:txBody>
                  <a:tcPr marL="6350" marR="6350" marT="41564" marB="41564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망소특성</a:t>
                      </a:r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 사례연구</a:t>
                      </a:r>
                    </a:p>
                  </a:txBody>
                  <a:tcPr marL="6350" marR="6350" marT="57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5773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297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망대특성 사례연구</a:t>
                      </a:r>
                    </a:p>
                  </a:txBody>
                  <a:tcPr marL="6350" marR="6350" marT="57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5773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297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동특성</a:t>
                      </a:r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(</a:t>
                      </a:r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기구설계 에너지전환</a:t>
                      </a:r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) </a:t>
                      </a:r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사례연구</a:t>
                      </a:r>
                      <a:endParaRPr lang="ko-KR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57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5773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1297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종합정리</a:t>
                      </a:r>
                    </a:p>
                  </a:txBody>
                  <a:tcPr marL="6350" marR="6350" marT="577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수강생 실 사례 연구 및 질의 응답</a:t>
                      </a:r>
                      <a:endParaRPr lang="ko-KR" alt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나눔고딕" panose="020D0604000000000000" pitchFamily="50" charset="-127"/>
                        <a:ea typeface="나눔고딕" panose="020D0604000000000000" pitchFamily="50" charset="-127"/>
                      </a:endParaRPr>
                    </a:p>
                  </a:txBody>
                  <a:tcPr marL="6350" marR="6350" marT="57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5773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445369" y="4453517"/>
            <a:ext cx="2970212" cy="2556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3" name="표 2">
            <a:extLst>
              <a:ext uri="{FF2B5EF4-FFF2-40B4-BE49-F238E27FC236}">
                <a16:creationId xmlns:a16="http://schemas.microsoft.com/office/drawing/2014/main" id="{2CBD6AA6-E9F1-CD74-58B5-1FD3E26205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4279368"/>
              </p:ext>
            </p:extLst>
          </p:nvPr>
        </p:nvGraphicFramePr>
        <p:xfrm>
          <a:off x="333375" y="3584848"/>
          <a:ext cx="6191250" cy="432048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253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10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348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6024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구분</a:t>
                      </a: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장소</a:t>
                      </a: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일정</a:t>
                      </a: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+mn-ea"/>
                        </a:rPr>
                        <a:t>02/24~02/25     07/14~07/15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333375" y="854075"/>
            <a:ext cx="6191250" cy="10453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1325" y="730250"/>
            <a:ext cx="297021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내용 요약</a:t>
            </a:r>
          </a:p>
        </p:txBody>
      </p:sp>
      <p:sp>
        <p:nvSpPr>
          <p:cNvPr id="14" name="직사각형 13"/>
          <p:cNvSpPr/>
          <p:nvPr/>
        </p:nvSpPr>
        <p:spPr>
          <a:xfrm>
            <a:off x="333375" y="1112565"/>
            <a:ext cx="6154738" cy="600075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제품 개발 주기 단축에 대응하는 품질보증 확보할 수 있는 방법을 습득합니다</a:t>
            </a:r>
            <a:r>
              <a:rPr kumimoji="0" lang="en-US" altLang="ko-KR" sz="825" dirty="0">
                <a:latin typeface="+mn-ea"/>
                <a:ea typeface="+mn-ea"/>
              </a:rPr>
              <a:t>.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신기술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신소재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신제품의 안전성이나 수명의 합리적 평가할 수 있습니다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보전비용을 포함한 수명 주기 비용의 합리적 사고 능력을 배양합니다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  <a:endParaRPr kumimoji="0" lang="ko-KR" altLang="en-US" sz="825" dirty="0">
              <a:latin typeface="+mn-ea"/>
              <a:ea typeface="+mn-ea"/>
            </a:endParaRPr>
          </a:p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제품의 안전성 평가 방법을 습득합니다</a:t>
            </a:r>
            <a:r>
              <a:rPr kumimoji="0" lang="en-US" altLang="ko-KR" sz="825" dirty="0">
                <a:latin typeface="+mn-ea"/>
                <a:ea typeface="+mn-ea"/>
              </a:rPr>
              <a:t>. 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333375" y="2268513"/>
            <a:ext cx="6191250" cy="1964407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>
              <a:latin typeface="+mn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1325" y="2144688"/>
            <a:ext cx="2970213" cy="254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참가 안내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333375" y="2482826"/>
            <a:ext cx="6154738" cy="1020023"/>
          </a:xfrm>
          <a:prstGeom prst="rect">
            <a:avLst/>
          </a:prstGeom>
          <a:ln w="28575">
            <a:noFill/>
          </a:ln>
        </p:spPr>
        <p:txBody>
          <a:bodyPr>
            <a:spAutoFit/>
          </a:bodyPr>
          <a:lstStyle/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ea"/>
                <a:ea typeface="+mn-ea"/>
              </a:rPr>
              <a:t> </a:t>
            </a:r>
            <a:r>
              <a:rPr kumimoji="0" lang="ko-KR" altLang="en-US" sz="825" b="1" dirty="0">
                <a:latin typeface="+mn-ea"/>
                <a:ea typeface="+mn-ea"/>
              </a:rPr>
              <a:t>교육 대상 </a:t>
            </a:r>
            <a:r>
              <a:rPr kumimoji="0" lang="en-US" altLang="ko-KR" sz="825" b="1" dirty="0">
                <a:latin typeface="+mn-ea"/>
                <a:ea typeface="+mn-ea"/>
              </a:rPr>
              <a:t>:</a:t>
            </a:r>
            <a:r>
              <a:rPr kumimoji="0" lang="en-US" altLang="ko-KR" sz="825" dirty="0">
                <a:latin typeface="+mn-ea"/>
                <a:ea typeface="+mn-ea"/>
              </a:rPr>
              <a:t> </a:t>
            </a:r>
            <a:r>
              <a:rPr kumimoji="0" lang="ko-KR" altLang="en-US" sz="825" dirty="0">
                <a:latin typeface="+mn-ea"/>
                <a:ea typeface="+mn-ea"/>
              </a:rPr>
              <a:t>연구개발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제품</a:t>
            </a:r>
            <a:r>
              <a:rPr kumimoji="0" lang="en-US" altLang="ko-KR" sz="825" dirty="0">
                <a:latin typeface="+mn-ea"/>
                <a:ea typeface="+mn-ea"/>
              </a:rPr>
              <a:t>/</a:t>
            </a:r>
            <a:r>
              <a:rPr kumimoji="0" lang="ko-KR" altLang="en-US" sz="825" dirty="0">
                <a:latin typeface="+mn-ea"/>
                <a:ea typeface="+mn-ea"/>
              </a:rPr>
              <a:t>공정 설계 담당자</a:t>
            </a:r>
            <a:r>
              <a:rPr kumimoji="0" lang="en-US" altLang="ko-KR" sz="825" dirty="0">
                <a:latin typeface="+mn-ea"/>
                <a:ea typeface="+mn-ea"/>
              </a:rPr>
              <a:t>, 6</a:t>
            </a:r>
            <a:r>
              <a:rPr kumimoji="0" lang="ko-KR" altLang="en-US" sz="825" dirty="0">
                <a:latin typeface="+mn-ea"/>
                <a:ea typeface="+mn-ea"/>
              </a:rPr>
              <a:t>시그마 품질혁신 실무자</a:t>
            </a:r>
            <a:r>
              <a:rPr kumimoji="0" lang="en-US" altLang="ko-KR" sz="825" dirty="0">
                <a:latin typeface="+mn-ea"/>
                <a:ea typeface="+mn-ea"/>
              </a:rPr>
              <a:t>, </a:t>
            </a:r>
            <a:r>
              <a:rPr kumimoji="0" lang="ko-KR" altLang="en-US" sz="825" dirty="0">
                <a:latin typeface="+mn-ea"/>
                <a:ea typeface="+mn-ea"/>
              </a:rPr>
              <a:t>관련 강사 및 컨설턴트</a:t>
            </a:r>
            <a:endParaRPr kumimoji="0" lang="en-US" altLang="ko-KR" sz="825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ea"/>
                <a:ea typeface="+mn-ea"/>
              </a:rPr>
              <a:t> 추천 선수 교육과정 </a:t>
            </a:r>
            <a:r>
              <a:rPr kumimoji="0" lang="en-US" altLang="ko-KR" sz="825" b="1" dirty="0">
                <a:latin typeface="+mn-ea"/>
                <a:ea typeface="+mn-ea"/>
              </a:rPr>
              <a:t>: </a:t>
            </a:r>
            <a:r>
              <a:rPr kumimoji="0" lang="en-US" altLang="ko-KR" sz="825" dirty="0">
                <a:latin typeface="+mn-ea"/>
                <a:ea typeface="+mn-ea"/>
              </a:rPr>
              <a:t>Minitab</a:t>
            </a:r>
            <a:r>
              <a:rPr kumimoji="0" lang="ko-KR" altLang="en-US" sz="825" dirty="0">
                <a:latin typeface="+mn-ea"/>
                <a:ea typeface="+mn-ea"/>
              </a:rPr>
              <a:t> 기초통계</a:t>
            </a:r>
            <a:endParaRPr kumimoji="0" lang="en-US" altLang="ko-KR" sz="825" b="1" dirty="0">
              <a:latin typeface="+mn-ea"/>
              <a:ea typeface="+mn-ea"/>
            </a:endParaRP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교육비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en-US" altLang="ko-KR" sz="825" dirty="0">
                <a:latin typeface="+mn-lt"/>
                <a:ea typeface="+mj-ea"/>
              </a:rPr>
              <a:t>550,000</a:t>
            </a:r>
            <a:r>
              <a:rPr kumimoji="0" lang="ko-KR" altLang="en-US" sz="825" dirty="0">
                <a:latin typeface="+mn-lt"/>
                <a:ea typeface="+mj-ea"/>
              </a:rPr>
              <a:t>원</a:t>
            </a:r>
            <a:r>
              <a:rPr kumimoji="0" lang="en-US" altLang="ko-KR" sz="825" dirty="0">
                <a:latin typeface="+mn-lt"/>
                <a:ea typeface="+mj-ea"/>
              </a:rPr>
              <a:t>(VAT </a:t>
            </a:r>
            <a:r>
              <a:rPr kumimoji="0" lang="ko-KR" altLang="en-US" sz="825" dirty="0">
                <a:latin typeface="+mn-lt"/>
                <a:ea typeface="+mj-ea"/>
              </a:rPr>
              <a:t>포함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  <a:r>
              <a:rPr kumimoji="0" lang="ko-KR" altLang="en-US" sz="825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(</a:t>
            </a:r>
            <a:r>
              <a:rPr kumimoji="0" lang="ko-KR" altLang="en-US" sz="825" dirty="0">
                <a:latin typeface="+mn-lt"/>
                <a:ea typeface="+mj-ea"/>
              </a:rPr>
              <a:t>교재</a:t>
            </a:r>
            <a:r>
              <a:rPr kumimoji="0" lang="en-US" altLang="ko-KR" sz="825" dirty="0">
                <a:latin typeface="+mn-lt"/>
                <a:ea typeface="+mj-ea"/>
              </a:rPr>
              <a:t>, </a:t>
            </a:r>
            <a:r>
              <a:rPr kumimoji="0" lang="ko-KR" altLang="en-US" sz="825" dirty="0">
                <a:latin typeface="+mn-lt"/>
                <a:ea typeface="+mj-ea"/>
              </a:rPr>
              <a:t>점심식사 제공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ko-KR" altLang="en-US" sz="825" b="1" dirty="0">
                <a:latin typeface="+mn-lt"/>
                <a:ea typeface="+mj-ea"/>
              </a:rPr>
              <a:t>교육 시간</a:t>
            </a:r>
            <a:r>
              <a:rPr kumimoji="0" lang="en-US" altLang="ko-KR" sz="825" b="1" dirty="0">
                <a:latin typeface="+mn-lt"/>
                <a:ea typeface="+mj-ea"/>
              </a:rPr>
              <a:t> </a:t>
            </a:r>
            <a:r>
              <a:rPr kumimoji="0" lang="en-US" altLang="ko-KR" sz="825" dirty="0">
                <a:latin typeface="+mn-lt"/>
                <a:ea typeface="+mj-ea"/>
              </a:rPr>
              <a:t>: 2</a:t>
            </a:r>
            <a:r>
              <a:rPr kumimoji="0" lang="ko-KR" altLang="en-US" sz="825" dirty="0">
                <a:latin typeface="+mn-lt"/>
                <a:ea typeface="+mj-ea"/>
              </a:rPr>
              <a:t>일</a:t>
            </a:r>
            <a:r>
              <a:rPr kumimoji="0" lang="en-US" altLang="ko-KR" sz="825" dirty="0">
                <a:latin typeface="+mn-lt"/>
                <a:ea typeface="+mj-ea"/>
              </a:rPr>
              <a:t>(14</a:t>
            </a:r>
            <a:r>
              <a:rPr kumimoji="0" lang="ko-KR" altLang="en-US" sz="825" dirty="0">
                <a:latin typeface="+mn-lt"/>
                <a:ea typeface="+mj-ea"/>
              </a:rPr>
              <a:t>시간</a:t>
            </a:r>
            <a:r>
              <a:rPr kumimoji="0" lang="en-US" altLang="ko-KR" sz="825" dirty="0">
                <a:latin typeface="+mn-lt"/>
                <a:ea typeface="+mj-ea"/>
              </a:rPr>
              <a:t>)</a:t>
            </a:r>
          </a:p>
          <a:p>
            <a:pPr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kumimoji="0" lang="ko-KR" altLang="en-US" sz="825" b="1" dirty="0">
                <a:latin typeface="+mn-lt"/>
                <a:ea typeface="+mj-ea"/>
              </a:rPr>
              <a:t> 교재 </a:t>
            </a:r>
            <a:r>
              <a:rPr kumimoji="0" lang="en-US" altLang="ko-KR" sz="825" b="1" dirty="0">
                <a:latin typeface="+mn-lt"/>
                <a:ea typeface="+mj-ea"/>
              </a:rPr>
              <a:t>: </a:t>
            </a:r>
            <a:r>
              <a:rPr kumimoji="0" lang="ko-KR" altLang="en-US" sz="825" dirty="0">
                <a:latin typeface="+mn-lt"/>
                <a:ea typeface="+mj-ea"/>
              </a:rPr>
              <a:t>강의안 인쇄본 제공</a:t>
            </a:r>
          </a:p>
        </p:txBody>
      </p:sp>
      <p:sp>
        <p:nvSpPr>
          <p:cNvPr id="1536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7. Minitab </a:t>
            </a:r>
            <a:r>
              <a:rPr lang="ko-KR" altLang="en-US" dirty="0"/>
              <a:t>신뢰성분석</a:t>
            </a:r>
          </a:p>
        </p:txBody>
      </p:sp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0787305"/>
              </p:ext>
            </p:extLst>
          </p:nvPr>
        </p:nvGraphicFramePr>
        <p:xfrm>
          <a:off x="333375" y="4956498"/>
          <a:ext cx="6191969" cy="3913735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6473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702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382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일자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14" marR="45714" marT="45717" marB="45717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교육내용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14" marR="45714" marT="45717" marB="45717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세부내용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14" marR="45714" marT="45717" marB="45717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u="none" strike="noStrike" dirty="0"/>
                        <a:t> 시간 </a:t>
                      </a:r>
                      <a:endParaRPr lang="ko-KR" altLang="en-US" sz="800" b="0" i="0" u="none" strike="noStrike" dirty="0">
                        <a:latin typeface="+mn-ea"/>
                        <a:ea typeface="+mn-ea"/>
                      </a:endParaRPr>
                    </a:p>
                  </a:txBody>
                  <a:tcPr marL="45714" marR="45714" marT="45717" marB="45717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0731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신뢰성 개요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신뢰성 분석 방법의 주요 개념 사용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분포 분석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관측 중단의 이해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114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보증 클레임 예측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신뢰성 검사 계획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추정 검사 계획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시연검사 계획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고장이 없는 신뢰성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다중 고장 모드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다중 고장 모드 이해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92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모수 분포분석을 이용한 다중 고장 모드 시스템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0731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2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일차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비모수 분포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비모수 분포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09:30~10:20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복구 가능한 시스템 신뢰도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비모수 성장 모형</a:t>
                      </a:r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, </a:t>
                      </a:r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모수 성장 모형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10:30~11:20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3114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여러 복구 가능 시스템간의 신뢰도 비교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11:30~12:30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점심식사</a:t>
                      </a: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12:30~13:30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신뢰도 분포 비교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두 그룹의 신뢰도 비교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13:30~14:20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가속 수명검사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가속 수명 검사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14:30~15:20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073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가속 수명 검사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가속 수명 검사 계획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15:30~16:20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5374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프로빗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프로빗 분석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나눔고딕" panose="020D0604000000000000" pitchFamily="50" charset="-127"/>
                          <a:ea typeface="나눔고딕" panose="020D0604000000000000" pitchFamily="50" charset="-127"/>
                        </a:rPr>
                        <a:t>16:30~17:30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458788" y="4520952"/>
            <a:ext cx="2970212" cy="252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sz="1050" b="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  교육 시간표</a:t>
            </a:r>
          </a:p>
        </p:txBody>
      </p:sp>
      <p:graphicFrame>
        <p:nvGraphicFramePr>
          <p:cNvPr id="20" name="표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5225051"/>
              </p:ext>
            </p:extLst>
          </p:nvPr>
        </p:nvGraphicFramePr>
        <p:xfrm>
          <a:off x="333375" y="3728864"/>
          <a:ext cx="6191250" cy="390526"/>
        </p:xfrm>
        <a:graphic>
          <a:graphicData uri="http://schemas.openxmlformats.org/drawingml/2006/table">
            <a:tbl>
              <a:tblPr firstRow="1" bandCol="1">
                <a:tableStyleId>{FABFCF23-3B69-468F-B69F-88F6DE6A72F2}</a:tableStyleId>
              </a:tblPr>
              <a:tblGrid>
                <a:gridCol w="10253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10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348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5263"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구분</a:t>
                      </a: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장소</a:t>
                      </a: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>
                      <a:lvl1pPr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일정</a:t>
                      </a:r>
                    </a:p>
                  </a:txBody>
                  <a:tcPr marL="68571" marR="68571" marT="34303" marB="34303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52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비환급</a:t>
                      </a:r>
                      <a:endParaRPr kumimoji="0" lang="ko-KR" altLang="en-US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안양</a:t>
                      </a:r>
                      <a:endParaRPr kumimoji="0" lang="en-US" altLang="ko-KR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68571" marR="68571" marT="34303" marB="34303" anchor="ctr" horzOverflow="overflow"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800" b="0" u="none" strike="noStrike" dirty="0">
                          <a:effectLst/>
                        </a:rPr>
                        <a:t>04/21~04/22     11/24~11/25</a:t>
                      </a:r>
                    </a:p>
                  </a:txBody>
                  <a:tcPr marL="68571" marR="68571" marT="34303" marB="3430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B0F0">
            <a:alpha val="30196"/>
          </a:srgbClr>
        </a:solidFill>
        <a:ln>
          <a:noFill/>
        </a:ln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kumimoji="0"/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미니탭 본사 교재17</Template>
  <TotalTime>9780</TotalTime>
  <Words>4260</Words>
  <Application>Microsoft Office PowerPoint</Application>
  <PresentationFormat>A4 용지(210x297mm)</PresentationFormat>
  <Paragraphs>981</Paragraphs>
  <Slides>17</Slides>
  <Notes>3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17</vt:i4>
      </vt:variant>
    </vt:vector>
  </HeadingPairs>
  <TitlesOfParts>
    <vt:vector size="24" baseType="lpstr">
      <vt:lpstr>나눔고딕</vt:lpstr>
      <vt:lpstr>굴림</vt:lpstr>
      <vt:lpstr>한컴 쿨재즈 B</vt:lpstr>
      <vt:lpstr>Arial</vt:lpstr>
      <vt:lpstr>HY강B</vt:lpstr>
      <vt:lpstr>맑은 고딕</vt:lpstr>
      <vt:lpstr>Office 테마</vt:lpstr>
      <vt:lpstr>2026년 교육과정안내</vt:lpstr>
      <vt:lpstr>2026 이레테크 교육과정</vt:lpstr>
      <vt:lpstr>1. Minitab 기초통계</vt:lpstr>
      <vt:lpstr>2. Minitab 통계적 품질관리(SQC)</vt:lpstr>
      <vt:lpstr>3. Minitab 통계적 공정관리(SPC) 심화</vt:lpstr>
      <vt:lpstr>4. Minitab 실험계획법</vt:lpstr>
      <vt:lpstr>PowerPoint 프레젠테이션</vt:lpstr>
      <vt:lpstr>6. Minitab 다구찌 강건설계</vt:lpstr>
      <vt:lpstr>7. Minitab 신뢰성분석</vt:lpstr>
      <vt:lpstr>8. Minitab 품질통계 개념잡기 (기초통계+SQC) </vt:lpstr>
      <vt:lpstr>9. Minitab을 활용한 머신러닝</vt:lpstr>
      <vt:lpstr>10. 혼합물 실험계획법</vt:lpstr>
      <vt:lpstr>11. Minitab 안정성 연구</vt:lpstr>
      <vt:lpstr>12. Minitab 솔루션 입문</vt:lpstr>
      <vt:lpstr>13. Minitab 머신러닝 입문</vt:lpstr>
      <vt:lpstr>14. 몬테카를로 시뮬레이션 입문과정</vt:lpstr>
      <vt:lpstr>15. 몬테카를로 시뮬레이션을 활용한 의사결정</vt:lpstr>
    </vt:vector>
  </TitlesOfParts>
  <Company>NEX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강명구</dc:creator>
  <cp:lastModifiedBy>기현 김</cp:lastModifiedBy>
  <cp:revision>874</cp:revision>
  <cp:lastPrinted>2019-01-04T07:32:24Z</cp:lastPrinted>
  <dcterms:created xsi:type="dcterms:W3CDTF">2009-11-21T15:42:24Z</dcterms:created>
  <dcterms:modified xsi:type="dcterms:W3CDTF">2025-11-11T02:09:27Z</dcterms:modified>
</cp:coreProperties>
</file>